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9" r:id="rId3"/>
    <p:sldId id="260" r:id="rId4"/>
    <p:sldId id="264" r:id="rId5"/>
    <p:sldId id="263" r:id="rId6"/>
    <p:sldId id="262" r:id="rId7"/>
    <p:sldId id="268" r:id="rId8"/>
    <p:sldId id="267" r:id="rId9"/>
    <p:sldId id="265" r:id="rId10"/>
    <p:sldId id="266"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A4F15FC-1D2A-475A-B013-0F7407EEB369}" type="datetimeFigureOut">
              <a:rPr lang="en-US" smtClean="0"/>
              <a:t>2/26/2020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EA5689-0456-4483-9934-26C2B74D24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A4F15FC-1D2A-475A-B013-0F7407EEB369}" type="datetimeFigureOut">
              <a:rPr lang="en-US" smtClean="0"/>
              <a:t>2/26/2020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EA5689-0456-4483-9934-26C2B74D24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A4F15FC-1D2A-475A-B013-0F7407EEB369}" type="datetimeFigureOut">
              <a:rPr lang="en-US" smtClean="0"/>
              <a:t>2/26/2020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EA5689-0456-4483-9934-26C2B74D24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A4F15FC-1D2A-475A-B013-0F7407EEB369}" type="datetimeFigureOut">
              <a:rPr lang="en-US" smtClean="0"/>
              <a:t>2/26/2020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EA5689-0456-4483-9934-26C2B74D24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A4F15FC-1D2A-475A-B013-0F7407EEB369}" type="datetimeFigureOut">
              <a:rPr lang="en-US" smtClean="0"/>
              <a:t>2/26/2020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EA5689-0456-4483-9934-26C2B74D24A2}"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A4F15FC-1D2A-475A-B013-0F7407EEB369}" type="datetimeFigureOut">
              <a:rPr lang="en-US" smtClean="0"/>
              <a:t>2/26/2020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EA5689-0456-4483-9934-26C2B74D24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cdc.gov/coronavirus/2019-ncov/downloads/pui-form.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CORONAVIRUS </a:t>
            </a:r>
            <a:br>
              <a:rPr lang="en-US" dirty="0" smtClean="0"/>
            </a:br>
            <a:r>
              <a:rPr lang="en-US" dirty="0" smtClean="0"/>
              <a:t>COVID-19</a:t>
            </a:r>
            <a:endParaRPr lang="en-US" dirty="0"/>
          </a:p>
        </p:txBody>
      </p:sp>
      <p:sp>
        <p:nvSpPr>
          <p:cNvPr id="3" name="Subtitle 2"/>
          <p:cNvSpPr>
            <a:spLocks noGrp="1"/>
          </p:cNvSpPr>
          <p:nvPr>
            <p:ph type="subTitle" idx="1"/>
          </p:nvPr>
        </p:nvSpPr>
        <p:spPr/>
        <p:txBody>
          <a:bodyPr/>
          <a:lstStyle/>
          <a:p>
            <a:r>
              <a:rPr lang="en-US" dirty="0" smtClean="0"/>
              <a:t>Erin Wilbur RN BA CIC Infection Prevention Coordinator</a:t>
            </a:r>
          </a:p>
        </p:txBody>
      </p:sp>
    </p:spTree>
    <p:extLst>
      <p:ext uri="{BB962C8B-B14F-4D97-AF65-F5344CB8AC3E}">
        <p14:creationId xmlns:p14="http://schemas.microsoft.com/office/powerpoint/2010/main" val="251034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7" y="1676400"/>
            <a:ext cx="3200400" cy="4308872"/>
          </a:xfrm>
          <a:prstGeom prst="rect">
            <a:avLst/>
          </a:prstGeom>
          <a:solidFill>
            <a:schemeClr val="tx2">
              <a:lumMod val="20000"/>
              <a:lumOff val="80000"/>
            </a:schemeClr>
          </a:solidFill>
        </p:spPr>
        <p:txBody>
          <a:bodyPr wrap="square">
            <a:spAutoFit/>
          </a:bodyPr>
          <a:lstStyle/>
          <a:p>
            <a:r>
              <a:rPr lang="en-US" b="1" dirty="0" smtClean="0">
                <a:latin typeface="BrowalliaUPC" panose="020B0604020202020204" pitchFamily="34" charset="-34"/>
                <a:cs typeface="BrowalliaUPC" panose="020B0604020202020204" pitchFamily="34" charset="-34"/>
              </a:rPr>
              <a:t>Use </a:t>
            </a:r>
            <a:r>
              <a:rPr lang="en-US" b="1" dirty="0">
                <a:latin typeface="BrowalliaUPC" panose="020B0604020202020204" pitchFamily="34" charset="-34"/>
                <a:cs typeface="BrowalliaUPC" panose="020B0604020202020204" pitchFamily="34" charset="-34"/>
              </a:rPr>
              <a:t>an Alcohol-Based Hand Sanitizer</a:t>
            </a:r>
          </a:p>
          <a:p>
            <a:pPr marL="285750" indent="-285750">
              <a:buFont typeface="Arial" panose="020B0604020202020204" pitchFamily="34" charset="0"/>
              <a:buChar char="•"/>
            </a:pPr>
            <a:r>
              <a:rPr lang="en-US" dirty="0" smtClean="0">
                <a:effectLst/>
                <a:latin typeface="BrowalliaUPC" panose="020B0604020202020204" pitchFamily="34" charset="-34"/>
                <a:cs typeface="BrowalliaUPC" panose="020B0604020202020204" pitchFamily="34" charset="-34"/>
              </a:rPr>
              <a:t>Immediately before touching a patient</a:t>
            </a:r>
          </a:p>
          <a:p>
            <a:pPr marL="285750" indent="-285750">
              <a:buFont typeface="Arial" panose="020B0604020202020204" pitchFamily="34" charset="0"/>
              <a:buChar char="•"/>
            </a:pPr>
            <a:r>
              <a:rPr lang="en-US" dirty="0" smtClean="0">
                <a:effectLst/>
                <a:latin typeface="BrowalliaUPC" panose="020B0604020202020204" pitchFamily="34" charset="-34"/>
                <a:cs typeface="BrowalliaUPC" panose="020B0604020202020204" pitchFamily="34" charset="-34"/>
              </a:rPr>
              <a:t>Before performing an aseptic task (e.g., placing an indwelling device) or handling invasive medical devices</a:t>
            </a:r>
          </a:p>
          <a:p>
            <a:pPr marL="285750" indent="-285750">
              <a:buFont typeface="Arial" panose="020B0604020202020204" pitchFamily="34" charset="0"/>
              <a:buChar char="•"/>
            </a:pPr>
            <a:r>
              <a:rPr lang="en-US" dirty="0" smtClean="0">
                <a:effectLst/>
                <a:latin typeface="BrowalliaUPC" panose="020B0604020202020204" pitchFamily="34" charset="-34"/>
                <a:cs typeface="BrowalliaUPC" panose="020B0604020202020204" pitchFamily="34" charset="-34"/>
              </a:rPr>
              <a:t>Before moving from work on a soiled body site to a clean body site on the same patient</a:t>
            </a:r>
          </a:p>
          <a:p>
            <a:pPr marL="285750" indent="-285750">
              <a:buFont typeface="Arial" panose="020B0604020202020204" pitchFamily="34" charset="0"/>
              <a:buChar char="•"/>
            </a:pPr>
            <a:r>
              <a:rPr lang="en-US" dirty="0" smtClean="0">
                <a:effectLst/>
                <a:latin typeface="BrowalliaUPC" panose="020B0604020202020204" pitchFamily="34" charset="-34"/>
                <a:cs typeface="BrowalliaUPC" panose="020B0604020202020204" pitchFamily="34" charset="-34"/>
              </a:rPr>
              <a:t>After touching a patient or the patient’s immediate environment</a:t>
            </a:r>
          </a:p>
          <a:p>
            <a:pPr marL="285750" indent="-285750">
              <a:buFont typeface="Arial" panose="020B0604020202020204" pitchFamily="34" charset="0"/>
              <a:buChar char="•"/>
            </a:pPr>
            <a:r>
              <a:rPr lang="en-US" dirty="0" smtClean="0">
                <a:effectLst/>
                <a:latin typeface="BrowalliaUPC" panose="020B0604020202020204" pitchFamily="34" charset="-34"/>
                <a:cs typeface="BrowalliaUPC" panose="020B0604020202020204" pitchFamily="34" charset="-34"/>
              </a:rPr>
              <a:t>After contact with blood, body fluids or contaminated surfaces</a:t>
            </a: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Immediately after glove removal</a:t>
            </a:r>
          </a:p>
          <a:p>
            <a:r>
              <a:rPr lang="en-US" sz="2000" dirty="0" smtClean="0">
                <a:effectLst/>
                <a:latin typeface="BrowalliaUPC" panose="020B0604020202020204" pitchFamily="34" charset="-34"/>
                <a:cs typeface="BrowalliaUPC" panose="020B0604020202020204" pitchFamily="34" charset="-34"/>
              </a:rPr>
              <a:t/>
            </a:r>
            <a:br>
              <a:rPr lang="en-US" sz="2000" dirty="0" smtClean="0">
                <a:effectLst/>
                <a:latin typeface="BrowalliaUPC" panose="020B0604020202020204" pitchFamily="34" charset="-34"/>
                <a:cs typeface="BrowalliaUPC" panose="020B0604020202020204" pitchFamily="34" charset="-34"/>
              </a:rPr>
            </a:br>
            <a:endParaRPr lang="en-US" sz="2000" dirty="0">
              <a:latin typeface="BrowalliaUPC" panose="020B0604020202020204" pitchFamily="34" charset="-34"/>
              <a:cs typeface="BrowalliaUPC" panose="020B0604020202020204" pitchFamily="34" charset="-34"/>
            </a:endParaRPr>
          </a:p>
        </p:txBody>
      </p:sp>
      <p:sp>
        <p:nvSpPr>
          <p:cNvPr id="3" name="Rectangle 2"/>
          <p:cNvSpPr/>
          <p:nvPr/>
        </p:nvSpPr>
        <p:spPr>
          <a:xfrm>
            <a:off x="160706" y="164068"/>
            <a:ext cx="4850174" cy="400110"/>
          </a:xfrm>
          <a:prstGeom prst="rect">
            <a:avLst/>
          </a:prstGeom>
        </p:spPr>
        <p:txBody>
          <a:bodyPr wrap="none">
            <a:spAutoFit/>
          </a:bodyPr>
          <a:lstStyle/>
          <a:p>
            <a:r>
              <a:rPr lang="en-US" sz="2000" dirty="0"/>
              <a:t>When and How to Perform Hand Hygiene</a:t>
            </a:r>
          </a:p>
        </p:txBody>
      </p:sp>
      <p:sp>
        <p:nvSpPr>
          <p:cNvPr id="4" name="Rectangle 3"/>
          <p:cNvSpPr/>
          <p:nvPr/>
        </p:nvSpPr>
        <p:spPr>
          <a:xfrm>
            <a:off x="4153619" y="2133600"/>
            <a:ext cx="3581400" cy="2031325"/>
          </a:xfrm>
          <a:prstGeom prst="rect">
            <a:avLst/>
          </a:prstGeom>
          <a:solidFill>
            <a:srgbClr val="99CCFF"/>
          </a:solidFill>
        </p:spPr>
        <p:txBody>
          <a:bodyPr wrap="square">
            <a:spAutoFit/>
          </a:bodyPr>
          <a:lstStyle/>
          <a:p>
            <a:r>
              <a:rPr lang="en-US" b="1" dirty="0">
                <a:latin typeface="BrowalliaUPC" panose="020B0604020202020204" pitchFamily="34" charset="-34"/>
                <a:cs typeface="BrowalliaUPC" panose="020B0604020202020204" pitchFamily="34" charset="-34"/>
              </a:rPr>
              <a:t>Wash with Soap and </a:t>
            </a:r>
            <a:r>
              <a:rPr lang="en-US" b="1" dirty="0" smtClean="0">
                <a:latin typeface="BrowalliaUPC" panose="020B0604020202020204" pitchFamily="34" charset="-34"/>
                <a:cs typeface="BrowalliaUPC" panose="020B0604020202020204" pitchFamily="34" charset="-34"/>
              </a:rPr>
              <a:t>Water</a:t>
            </a:r>
          </a:p>
          <a:p>
            <a:endParaRPr lang="en-US" b="1"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When </a:t>
            </a:r>
            <a:r>
              <a:rPr lang="en-US" dirty="0">
                <a:latin typeface="BrowalliaUPC" panose="020B0604020202020204" pitchFamily="34" charset="-34"/>
                <a:cs typeface="BrowalliaUPC" panose="020B0604020202020204" pitchFamily="34" charset="-34"/>
              </a:rPr>
              <a:t>hands are visibly soiled</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After </a:t>
            </a:r>
            <a:r>
              <a:rPr lang="en-US" dirty="0">
                <a:latin typeface="BrowalliaUPC" panose="020B0604020202020204" pitchFamily="34" charset="-34"/>
                <a:cs typeface="BrowalliaUPC" panose="020B0604020202020204" pitchFamily="34" charset="-34"/>
              </a:rPr>
              <a:t>caring for a person with known or suspected infectious diarrhea</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After </a:t>
            </a:r>
            <a:r>
              <a:rPr lang="en-US" dirty="0">
                <a:latin typeface="BrowalliaUPC" panose="020B0604020202020204" pitchFamily="34" charset="-34"/>
                <a:cs typeface="BrowalliaUPC" panose="020B0604020202020204" pitchFamily="34" charset="-34"/>
              </a:rPr>
              <a:t>known or suspected exposure to spores (e.g. </a:t>
            </a:r>
            <a:r>
              <a:rPr lang="en-US" i="1" dirty="0">
                <a:latin typeface="BrowalliaUPC" panose="020B0604020202020204" pitchFamily="34" charset="-34"/>
                <a:cs typeface="BrowalliaUPC" panose="020B0604020202020204" pitchFamily="34" charset="-34"/>
              </a:rPr>
              <a:t>B. anthracis, C difficile</a:t>
            </a:r>
            <a:r>
              <a:rPr lang="en-US" dirty="0">
                <a:latin typeface="BrowalliaUPC" panose="020B0604020202020204" pitchFamily="34" charset="-34"/>
                <a:cs typeface="BrowalliaUPC" panose="020B0604020202020204" pitchFamily="34" charset="-34"/>
              </a:rPr>
              <a:t> outbreaks)</a:t>
            </a:r>
          </a:p>
        </p:txBody>
      </p:sp>
      <p:sp>
        <p:nvSpPr>
          <p:cNvPr id="5" name="Rectangle 4"/>
          <p:cNvSpPr/>
          <p:nvPr/>
        </p:nvSpPr>
        <p:spPr>
          <a:xfrm>
            <a:off x="228600" y="685800"/>
            <a:ext cx="4572000" cy="923330"/>
          </a:xfrm>
          <a:prstGeom prst="rect">
            <a:avLst/>
          </a:prstGeom>
          <a:solidFill>
            <a:schemeClr val="accent5">
              <a:lumMod val="40000"/>
              <a:lumOff val="60000"/>
            </a:schemeClr>
          </a:solidFill>
        </p:spPr>
        <p:txBody>
          <a:bodyPr>
            <a:spAutoFit/>
          </a:bodyPr>
          <a:lstStyle/>
          <a:p>
            <a:r>
              <a:rPr lang="en-US" dirty="0" smtClean="0">
                <a:effectLst/>
                <a:latin typeface="BrowalliaUPC" panose="020B0604020202020204" pitchFamily="34" charset="-34"/>
                <a:cs typeface="BrowalliaUPC" panose="020B0604020202020204" pitchFamily="34" charset="-34"/>
              </a:rPr>
              <a:t>Multiple opportunities for hand hygiene may occur during a single care episode. Following are the clinical indications for hand hygiene: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200"/>
            <a:ext cx="1365396"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194" y="4343400"/>
            <a:ext cx="2762250" cy="1812203"/>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222" l="9778" r="89778"/>
                    </a14:imgEffect>
                  </a14:imgLayer>
                </a14:imgProps>
              </a:ext>
              <a:ext uri="{28A0092B-C50C-407E-A947-70E740481C1C}">
                <a14:useLocalDpi xmlns:a14="http://schemas.microsoft.com/office/drawing/2010/main" val="0"/>
              </a:ext>
            </a:extLst>
          </a:blip>
          <a:stretch>
            <a:fillRect/>
          </a:stretch>
        </p:blipFill>
        <p:spPr>
          <a:xfrm>
            <a:off x="2520351" y="4953000"/>
            <a:ext cx="1600200" cy="1600200"/>
          </a:xfrm>
          <a:prstGeom prst="rect">
            <a:avLst/>
          </a:prstGeom>
        </p:spPr>
      </p:pic>
    </p:spTree>
    <p:extLst>
      <p:ext uri="{BB962C8B-B14F-4D97-AF65-F5344CB8AC3E}">
        <p14:creationId xmlns:p14="http://schemas.microsoft.com/office/powerpoint/2010/main" val="384798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09600"/>
            <a:ext cx="4267200" cy="2031325"/>
          </a:xfrm>
          <a:prstGeom prst="rect">
            <a:avLst/>
          </a:prstGeom>
          <a:solidFill>
            <a:srgbClr val="99FFCC"/>
          </a:solidFill>
        </p:spPr>
        <p:txBody>
          <a:bodyPr wrap="square" rtlCol="0">
            <a:spAutoFit/>
          </a:bodyPr>
          <a:lstStyle/>
          <a:p>
            <a:pPr algn="ctr"/>
            <a:r>
              <a:rPr lang="en-US" dirty="0" smtClean="0"/>
              <a:t>QUESTIONS?</a:t>
            </a:r>
          </a:p>
          <a:p>
            <a:pPr algn="ctr"/>
            <a:endParaRPr lang="en-US" dirty="0"/>
          </a:p>
          <a:p>
            <a:pPr algn="ctr"/>
            <a:r>
              <a:rPr lang="en-US" dirty="0" smtClean="0"/>
              <a:t>CONTACT INFECTION PREVENTION AT EXT. </a:t>
            </a:r>
            <a:r>
              <a:rPr lang="en-US" dirty="0" smtClean="0"/>
              <a:t>1834</a:t>
            </a:r>
          </a:p>
          <a:p>
            <a:pPr algn="ctr"/>
            <a:endParaRPr lang="en-US" dirty="0"/>
          </a:p>
          <a:p>
            <a:pPr algn="ctr"/>
            <a:r>
              <a:rPr lang="en-US" dirty="0">
                <a:hlinkClick r:id="rId2"/>
              </a:rPr>
              <a:t>https://www.cdc.gov/coronavirus/2019-ncov/index.html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657600"/>
            <a:ext cx="2143125" cy="2143125"/>
          </a:xfrm>
          <a:prstGeom prst="rect">
            <a:avLst/>
          </a:prstGeom>
        </p:spPr>
      </p:pic>
    </p:spTree>
    <p:extLst>
      <p:ext uri="{BB962C8B-B14F-4D97-AF65-F5344CB8AC3E}">
        <p14:creationId xmlns:p14="http://schemas.microsoft.com/office/powerpoint/2010/main" val="95001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8" y="54888"/>
            <a:ext cx="4812102" cy="1088112"/>
          </a:xfrm>
          <a:noFill/>
        </p:spPr>
        <p:txBody>
          <a:bodyPr/>
          <a:lstStyle/>
          <a:p>
            <a:r>
              <a:rPr lang="en-US" dirty="0" smtClean="0">
                <a:solidFill>
                  <a:schemeClr val="tx1"/>
                </a:solidFill>
                <a:latin typeface="Aharoni" panose="02010803020104030203" pitchFamily="2" charset="-79"/>
                <a:cs typeface="Aharoni" panose="02010803020104030203" pitchFamily="2" charset="-79"/>
              </a:rPr>
              <a:t>What is COVID-19</a:t>
            </a:r>
            <a:endParaRPr lang="en-US" dirty="0">
              <a:solidFill>
                <a:schemeClr val="tx1"/>
              </a:solidFill>
              <a:latin typeface="Aharoni" panose="02010803020104030203" pitchFamily="2" charset="-79"/>
              <a:cs typeface="Aharoni" panose="02010803020104030203" pitchFamily="2" charset="-79"/>
            </a:endParaRPr>
          </a:p>
        </p:txBody>
      </p:sp>
      <p:sp>
        <p:nvSpPr>
          <p:cNvPr id="4" name="Rectangle 3"/>
          <p:cNvSpPr/>
          <p:nvPr/>
        </p:nvSpPr>
        <p:spPr>
          <a:xfrm>
            <a:off x="76200" y="1219200"/>
            <a:ext cx="7162800" cy="5355312"/>
          </a:xfrm>
          <a:prstGeom prst="rect">
            <a:avLst/>
          </a:prstGeom>
          <a:solidFill>
            <a:schemeClr val="accent5">
              <a:lumMod val="40000"/>
              <a:lumOff val="60000"/>
            </a:schemeClr>
          </a:solidFill>
        </p:spPr>
        <p:txBody>
          <a:bodyPr wrap="square">
            <a:spAutoFit/>
          </a:bodyPr>
          <a:lstStyle/>
          <a:p>
            <a:r>
              <a:rPr lang="en-US" dirty="0">
                <a:latin typeface="BrowalliaUPC" panose="020B0604020202020204" pitchFamily="34" charset="-34"/>
                <a:cs typeface="BrowalliaUPC" panose="020B0604020202020204" pitchFamily="34" charset="-34"/>
              </a:rPr>
              <a:t>Disease Basics</a:t>
            </a:r>
          </a:p>
          <a:p>
            <a:r>
              <a:rPr lang="en-US" b="1" dirty="0">
                <a:latin typeface="BrowalliaUPC" panose="020B0604020202020204" pitchFamily="34" charset="-34"/>
                <a:cs typeface="BrowalliaUPC" panose="020B0604020202020204" pitchFamily="34" charset="-34"/>
              </a:rPr>
              <a:t> </a:t>
            </a:r>
            <a:endParaRPr lang="en-US"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A </a:t>
            </a:r>
            <a:r>
              <a:rPr lang="en-US" dirty="0">
                <a:latin typeface="BrowalliaUPC" panose="020B0604020202020204" pitchFamily="34" charset="-34"/>
                <a:cs typeface="BrowalliaUPC" panose="020B0604020202020204" pitchFamily="34" charset="-34"/>
              </a:rPr>
              <a:t>novel coronavirus is a new coronavirus that has not been previously identified. The virus causing coronavirus disease 2019 (COVID-19), is not </a:t>
            </a:r>
            <a:r>
              <a:rPr lang="en-US" dirty="0" smtClean="0">
                <a:latin typeface="BrowalliaUPC" panose="020B0604020202020204" pitchFamily="34" charset="-34"/>
                <a:cs typeface="BrowalliaUPC" panose="020B0604020202020204" pitchFamily="34" charset="-34"/>
              </a:rPr>
              <a:t>the </a:t>
            </a:r>
            <a:r>
              <a:rPr lang="en-US" dirty="0">
                <a:latin typeface="BrowalliaUPC" panose="020B0604020202020204" pitchFamily="34" charset="-34"/>
                <a:cs typeface="BrowalliaUPC" panose="020B0604020202020204" pitchFamily="34" charset="-34"/>
              </a:rPr>
              <a:t>same as the </a:t>
            </a:r>
            <a:r>
              <a:rPr lang="en-US" dirty="0" smtClean="0">
                <a:latin typeface="BrowalliaUPC" panose="020B0604020202020204" pitchFamily="34" charset="-34"/>
                <a:cs typeface="BrowalliaUPC" panose="020B0604020202020204" pitchFamily="34" charset="-34"/>
              </a:rPr>
              <a:t>coronaviruses that commonly circulate among humans</a:t>
            </a:r>
            <a:r>
              <a:rPr lang="en-US" dirty="0">
                <a:latin typeface="BrowalliaUPC" panose="020B0604020202020204" pitchFamily="34" charset="-34"/>
                <a:cs typeface="BrowalliaUPC" panose="020B0604020202020204" pitchFamily="34" charset="-34"/>
              </a:rPr>
              <a:t> and cause mild illness, like the common cold</a:t>
            </a:r>
            <a:r>
              <a:rPr lang="en-US" dirty="0" smtClean="0">
                <a:latin typeface="BrowalliaUPC" panose="020B0604020202020204" pitchFamily="34" charset="-34"/>
                <a:cs typeface="BrowalliaUPC" panose="020B0604020202020204" pitchFamily="34" charset="-34"/>
              </a:rPr>
              <a:t>.</a:t>
            </a:r>
          </a:p>
          <a:p>
            <a:endParaRPr lang="en-US"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A diagnosis with coronavirus 229E, NL63, OC43, or HKU1 is not the same as a COVID-19 diagnosis. Patients with COVID-19 will be evaluated and cared for differently than patients with common coronavirus diagnosis</a:t>
            </a:r>
            <a:r>
              <a:rPr lang="en-US" dirty="0" smtClean="0">
                <a:latin typeface="BrowalliaUPC" panose="020B0604020202020204" pitchFamily="34" charset="-34"/>
                <a:cs typeface="BrowalliaUPC" panose="020B0604020202020204" pitchFamily="34" charset="-34"/>
              </a:rPr>
              <a:t>.</a:t>
            </a:r>
          </a:p>
          <a:p>
            <a:endParaRPr lang="en-US"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Coronaviruses are a large family of viruses. Some cause illness in people, and others, such as canine and feline coronaviruses, only infect animals. Rarely, animal coronaviruses that infect animals have emerged to infect people and can spread between people. This is suspected to have occurred for the virus that causes COVID-19. </a:t>
            </a:r>
            <a:endParaRPr lang="en-US" dirty="0" smtClean="0">
              <a:latin typeface="BrowalliaUPC" panose="020B0604020202020204" pitchFamily="34" charset="-34"/>
              <a:cs typeface="BrowalliaUPC" panose="020B0604020202020204" pitchFamily="34" charset="-34"/>
            </a:endParaRPr>
          </a:p>
          <a:p>
            <a:endParaRPr lang="en-US"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The virus that causes COVID-19 is </a:t>
            </a:r>
            <a:r>
              <a:rPr lang="en-US" dirty="0" smtClean="0">
                <a:latin typeface="BrowalliaUPC" panose="020B0604020202020204" pitchFamily="34" charset="-34"/>
                <a:cs typeface="BrowalliaUPC" panose="020B0604020202020204" pitchFamily="34" charset="-34"/>
              </a:rPr>
              <a:t>spreading from person to person. </a:t>
            </a:r>
            <a:r>
              <a:rPr lang="en-US" dirty="0">
                <a:latin typeface="BrowalliaUPC" panose="020B0604020202020204" pitchFamily="34" charset="-34"/>
                <a:cs typeface="BrowalliaUPC" panose="020B0604020202020204" pitchFamily="34" charset="-34"/>
              </a:rPr>
              <a:t>Someone who is actively sick with COVID-19 can spread the illness to others. That is why CDC recommends that these patients be isolated either in the hospital or at home (depending on how sick they are) until they are better and no longer pose a risk of infecting others.</a:t>
            </a:r>
          </a:p>
        </p:txBody>
      </p:sp>
    </p:spTree>
    <p:extLst>
      <p:ext uri="{BB962C8B-B14F-4D97-AF65-F5344CB8AC3E}">
        <p14:creationId xmlns:p14="http://schemas.microsoft.com/office/powerpoint/2010/main" val="19515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495800"/>
            <a:ext cx="4800600" cy="133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228600"/>
            <a:ext cx="5638800" cy="523220"/>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HOW COVID-19 SPREADS</a:t>
            </a:r>
            <a:endParaRPr lang="en-US" sz="2800" dirty="0">
              <a:latin typeface="Aharoni" panose="02010803020104030203" pitchFamily="2" charset="-79"/>
              <a:cs typeface="Aharoni" panose="02010803020104030203" pitchFamily="2" charset="-79"/>
            </a:endParaRPr>
          </a:p>
        </p:txBody>
      </p:sp>
      <p:sp>
        <p:nvSpPr>
          <p:cNvPr id="3" name="TextBox 2"/>
          <p:cNvSpPr txBox="1"/>
          <p:nvPr/>
        </p:nvSpPr>
        <p:spPr>
          <a:xfrm>
            <a:off x="381000" y="1066800"/>
            <a:ext cx="4876800" cy="3323987"/>
          </a:xfrm>
          <a:prstGeom prst="rect">
            <a:avLst/>
          </a:prstGeom>
          <a:solidFill>
            <a:schemeClr val="accent2">
              <a:lumMod val="60000"/>
              <a:lumOff val="40000"/>
            </a:schemeClr>
          </a:solidFill>
        </p:spPr>
        <p:txBody>
          <a:bodyPr wrap="square" rtlCol="0">
            <a:spAutoFit/>
          </a:bodyPr>
          <a:lstStyle/>
          <a:p>
            <a:r>
              <a:rPr lang="en-US" sz="1600" dirty="0" smtClean="0">
                <a:latin typeface="BrowalliaUPC" panose="020B0604020202020204" pitchFamily="34" charset="-34"/>
                <a:cs typeface="BrowalliaUPC" panose="020B0604020202020204" pitchFamily="34" charset="-34"/>
              </a:rPr>
              <a:t>The virus is thought to mainly spread person to person</a:t>
            </a:r>
          </a:p>
          <a:p>
            <a:endParaRPr lang="en-US" sz="1600"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sz="1600" dirty="0">
                <a:latin typeface="BrowalliaUPC" panose="020B0604020202020204" pitchFamily="34" charset="-34"/>
                <a:cs typeface="BrowalliaUPC" panose="020B0604020202020204" pitchFamily="34" charset="-34"/>
              </a:rPr>
              <a:t>Between people who are in close contact with one another (within about 6 feet)</a:t>
            </a:r>
          </a:p>
          <a:p>
            <a:pPr marL="285750" indent="-285750">
              <a:buFont typeface="Arial" panose="020B0604020202020204" pitchFamily="34" charset="0"/>
              <a:buChar char="•"/>
            </a:pPr>
            <a:r>
              <a:rPr lang="en-US" sz="1600" dirty="0">
                <a:latin typeface="BrowalliaUPC" panose="020B0604020202020204" pitchFamily="34" charset="-34"/>
                <a:cs typeface="BrowalliaUPC" panose="020B0604020202020204" pitchFamily="34" charset="-34"/>
              </a:rPr>
              <a:t>Via respiratory droplets produced when an infected person coughs or sneezes.</a:t>
            </a:r>
          </a:p>
          <a:p>
            <a:pPr marL="285750" indent="-285750">
              <a:buFont typeface="Arial" panose="020B0604020202020204" pitchFamily="34" charset="0"/>
              <a:buChar char="•"/>
            </a:pPr>
            <a:r>
              <a:rPr lang="en-US" sz="1600" dirty="0">
                <a:latin typeface="BrowalliaUPC" panose="020B0604020202020204" pitchFamily="34" charset="-34"/>
                <a:cs typeface="BrowalliaUPC" panose="020B0604020202020204" pitchFamily="34" charset="-34"/>
              </a:rPr>
              <a:t>These droplets can land in the mouths or noses of people who are nearby or possibly be inhaled into the lungs</a:t>
            </a:r>
            <a:r>
              <a:rPr lang="en-US" sz="1600" dirty="0" smtClean="0">
                <a:latin typeface="BrowalliaUPC" panose="020B0604020202020204" pitchFamily="34" charset="-34"/>
                <a:cs typeface="BrowalliaUPC" panose="020B0604020202020204" pitchFamily="34" charset="-34"/>
              </a:rPr>
              <a:t>.</a:t>
            </a:r>
          </a:p>
          <a:p>
            <a:pPr marL="285750" indent="-285750">
              <a:buFont typeface="Arial" panose="020B0604020202020204" pitchFamily="34" charset="0"/>
              <a:buChar char="•"/>
            </a:pPr>
            <a:r>
              <a:rPr lang="en-US" sz="1600" dirty="0">
                <a:latin typeface="BrowalliaUPC" panose="020B0604020202020204" pitchFamily="34" charset="-34"/>
                <a:cs typeface="BrowalliaUPC" panose="020B0604020202020204" pitchFamily="34" charset="-34"/>
              </a:rPr>
              <a:t>It may be possible that a person can get COVID-19 by touching a surface or object that has the virus on it and then touching their own mouth, nose, or possibly their eyes, but this is not thought to be the main way the virus spreads.</a:t>
            </a:r>
          </a:p>
          <a:p>
            <a:endParaRPr lang="en-US" dirty="0"/>
          </a:p>
        </p:txBody>
      </p:sp>
      <p:sp>
        <p:nvSpPr>
          <p:cNvPr id="4" name="Rectangle 3"/>
          <p:cNvSpPr/>
          <p:nvPr/>
        </p:nvSpPr>
        <p:spPr>
          <a:xfrm>
            <a:off x="152400" y="5715000"/>
            <a:ext cx="4572000" cy="1077218"/>
          </a:xfrm>
          <a:prstGeom prst="rect">
            <a:avLst/>
          </a:prstGeom>
          <a:solidFill>
            <a:schemeClr val="accent1">
              <a:lumMod val="60000"/>
              <a:lumOff val="40000"/>
            </a:schemeClr>
          </a:solidFill>
        </p:spPr>
        <p:txBody>
          <a:bodyPr>
            <a:spAutoFit/>
          </a:bodyPr>
          <a:lstStyle/>
          <a:p>
            <a:r>
              <a:rPr lang="en-US" sz="1600" dirty="0">
                <a:latin typeface="BrowalliaUPC" panose="020B0604020202020204" pitchFamily="34" charset="-34"/>
                <a:cs typeface="BrowalliaUPC" panose="020B0604020202020204" pitchFamily="34" charset="-34"/>
              </a:rPr>
              <a:t>Health care providers should obtain a detailed travel history for patients being evaluated with fever and acute respiratory illness. CDC guidance for evaluating and reporting a </a:t>
            </a:r>
            <a:r>
              <a:rPr lang="en-US" sz="1600" dirty="0" smtClean="0">
                <a:latin typeface="BrowalliaUPC" panose="020B0604020202020204" pitchFamily="34" charset="-34"/>
                <a:cs typeface="BrowalliaUPC" panose="020B0604020202020204" pitchFamily="34" charset="-34"/>
              </a:rPr>
              <a:t>PUI for COVID-19 </a:t>
            </a:r>
            <a:r>
              <a:rPr lang="en-US" sz="1600" dirty="0" smtClean="0">
                <a:latin typeface="BrowalliaUPC" panose="020B0604020202020204" pitchFamily="34" charset="-34"/>
                <a:cs typeface="BrowalliaUPC" panose="020B0604020202020204" pitchFamily="34" charset="-34"/>
              </a:rPr>
              <a:t>(person under investigation) remains </a:t>
            </a:r>
            <a:r>
              <a:rPr lang="en-US" sz="1600" dirty="0">
                <a:latin typeface="BrowalliaUPC" panose="020B0604020202020204" pitchFamily="34" charset="-34"/>
                <a:cs typeface="BrowalliaUPC" panose="020B0604020202020204" pitchFamily="34" charset="-34"/>
              </a:rPr>
              <a:t>unchanged.</a:t>
            </a:r>
          </a:p>
        </p:txBody>
      </p:sp>
    </p:spTree>
    <p:extLst>
      <p:ext uri="{BB962C8B-B14F-4D97-AF65-F5344CB8AC3E}">
        <p14:creationId xmlns:p14="http://schemas.microsoft.com/office/powerpoint/2010/main" val="20719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623" y="228600"/>
            <a:ext cx="2470548" cy="646331"/>
          </a:xfrm>
          <a:prstGeom prst="rect">
            <a:avLst/>
          </a:prstGeom>
          <a:solidFill>
            <a:schemeClr val="accent2">
              <a:lumMod val="60000"/>
              <a:lumOff val="40000"/>
            </a:schemeClr>
          </a:solidFill>
        </p:spPr>
        <p:txBody>
          <a:bodyPr wrap="none">
            <a:spAutoFit/>
          </a:bodyPr>
          <a:lstStyle/>
          <a:p>
            <a:r>
              <a:rPr lang="en-US" sz="3600" dirty="0">
                <a:latin typeface="Aharoni" panose="02010803020104030203" pitchFamily="2" charset="-79"/>
                <a:cs typeface="Aharoni" panose="02010803020104030203" pitchFamily="2" charset="-79"/>
              </a:rPr>
              <a:t>Symptoms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8" y="1219200"/>
            <a:ext cx="5486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81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0" b="96277" l="0" r="90000"/>
                    </a14:imgEffect>
                  </a14:imgLayer>
                </a14:imgProps>
              </a:ext>
              <a:ext uri="{28A0092B-C50C-407E-A947-70E740481C1C}">
                <a14:useLocalDpi xmlns:a14="http://schemas.microsoft.com/office/drawing/2010/main" val="0"/>
              </a:ext>
            </a:extLst>
          </a:blip>
          <a:srcRect/>
          <a:stretch>
            <a:fillRect/>
          </a:stretch>
        </p:blipFill>
        <p:spPr bwMode="auto">
          <a:xfrm>
            <a:off x="5648325" y="106241"/>
            <a:ext cx="2724150" cy="13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377609467"/>
              </p:ext>
            </p:extLst>
          </p:nvPr>
        </p:nvGraphicFramePr>
        <p:xfrm>
          <a:off x="304800" y="1219200"/>
          <a:ext cx="7239000" cy="3265228"/>
        </p:xfrm>
        <a:graphic>
          <a:graphicData uri="http://schemas.openxmlformats.org/drawingml/2006/table">
            <a:tbl>
              <a:tblPr/>
              <a:tblGrid>
                <a:gridCol w="3176954"/>
                <a:gridCol w="533400"/>
                <a:gridCol w="3528646"/>
              </a:tblGrid>
              <a:tr h="131512">
                <a:tc>
                  <a:txBody>
                    <a:bodyPr/>
                    <a:lstStyle/>
                    <a:p>
                      <a:pPr algn="l" fontAlgn="b"/>
                      <a:r>
                        <a:rPr lang="en-US" sz="1400" dirty="0">
                          <a:solidFill>
                            <a:srgbClr val="FFFFFF"/>
                          </a:solidFill>
                          <a:effectLst/>
                          <a:latin typeface="BrowalliaUPC" panose="020B0604020202020204" pitchFamily="34" charset="-34"/>
                          <a:cs typeface="BrowalliaUPC" panose="020B0604020202020204" pitchFamily="34" charset="-34"/>
                        </a:rPr>
                        <a:t>Clinical Features</a:t>
                      </a:r>
                    </a:p>
                  </a:txBody>
                  <a:tcPr marL="70553" marR="70553" marT="35276" marB="35276" anchor="b">
                    <a:lnL w="9525" cap="flat" cmpd="sng" algn="ctr">
                      <a:solidFill>
                        <a:srgbClr val="007C91"/>
                      </a:solidFill>
                      <a:prstDash val="solid"/>
                      <a:round/>
                      <a:headEnd type="none" w="med" len="med"/>
                      <a:tailEnd type="none" w="med" len="med"/>
                    </a:lnL>
                    <a:lnR w="9525" cap="flat" cmpd="sng" algn="ctr">
                      <a:solidFill>
                        <a:srgbClr val="007C91"/>
                      </a:solidFill>
                      <a:prstDash val="solid"/>
                      <a:round/>
                      <a:headEnd type="none" w="med" len="med"/>
                      <a:tailEnd type="none" w="med" len="med"/>
                    </a:lnR>
                    <a:lnT w="9525" cap="flat" cmpd="sng" algn="ctr">
                      <a:solidFill>
                        <a:srgbClr val="007C9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007C91"/>
                    </a:solidFill>
                  </a:tcPr>
                </a:tc>
                <a:tc>
                  <a:txBody>
                    <a:bodyPr/>
                    <a:lstStyle/>
                    <a:p>
                      <a:pPr algn="l" fontAlgn="b"/>
                      <a:r>
                        <a:rPr lang="en-US" sz="1400">
                          <a:solidFill>
                            <a:srgbClr val="FFFFFF"/>
                          </a:solidFill>
                          <a:effectLst/>
                          <a:latin typeface="BrowalliaUPC" panose="020B0604020202020204" pitchFamily="34" charset="-34"/>
                          <a:cs typeface="BrowalliaUPC" panose="020B0604020202020204" pitchFamily="34" charset="-34"/>
                        </a:rPr>
                        <a:t>&amp;</a:t>
                      </a:r>
                    </a:p>
                  </a:txBody>
                  <a:tcPr marL="70553" marR="70553" marT="35276" marB="35276" anchor="b">
                    <a:lnL w="9525" cap="flat" cmpd="sng" algn="ctr">
                      <a:solidFill>
                        <a:srgbClr val="007C91"/>
                      </a:solidFill>
                      <a:prstDash val="solid"/>
                      <a:round/>
                      <a:headEnd type="none" w="med" len="med"/>
                      <a:tailEnd type="none" w="med" len="med"/>
                    </a:lnL>
                    <a:lnR w="9525" cap="flat" cmpd="sng" algn="ctr">
                      <a:solidFill>
                        <a:srgbClr val="007C91"/>
                      </a:solidFill>
                      <a:prstDash val="solid"/>
                      <a:round/>
                      <a:headEnd type="none" w="med" len="med"/>
                      <a:tailEnd type="none" w="med" len="med"/>
                    </a:lnR>
                    <a:lnT w="9525" cap="flat" cmpd="sng" algn="ctr">
                      <a:solidFill>
                        <a:srgbClr val="007C9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007C91"/>
                    </a:solidFill>
                  </a:tcPr>
                </a:tc>
                <a:tc>
                  <a:txBody>
                    <a:bodyPr/>
                    <a:lstStyle/>
                    <a:p>
                      <a:pPr algn="l" fontAlgn="b"/>
                      <a:r>
                        <a:rPr lang="en-US" sz="1400" dirty="0">
                          <a:solidFill>
                            <a:srgbClr val="FFFFFF"/>
                          </a:solidFill>
                          <a:effectLst/>
                          <a:latin typeface="BrowalliaUPC" panose="020B0604020202020204" pitchFamily="34" charset="-34"/>
                          <a:cs typeface="BrowalliaUPC" panose="020B0604020202020204" pitchFamily="34" charset="-34"/>
                        </a:rPr>
                        <a:t>Epidemiologic Risk</a:t>
                      </a:r>
                    </a:p>
                  </a:txBody>
                  <a:tcPr marL="70553" marR="70553" marT="35276" marB="35276" anchor="b">
                    <a:lnL w="9525" cap="flat" cmpd="sng" algn="ctr">
                      <a:solidFill>
                        <a:srgbClr val="007C91"/>
                      </a:solidFill>
                      <a:prstDash val="solid"/>
                      <a:round/>
                      <a:headEnd type="none" w="med" len="med"/>
                      <a:tailEnd type="none" w="med" len="med"/>
                    </a:lnL>
                    <a:lnR w="9525" cap="flat" cmpd="sng" algn="ctr">
                      <a:solidFill>
                        <a:srgbClr val="007C91"/>
                      </a:solidFill>
                      <a:prstDash val="solid"/>
                      <a:round/>
                      <a:headEnd type="none" w="med" len="med"/>
                      <a:tailEnd type="none" w="med" len="med"/>
                    </a:lnR>
                    <a:lnT w="9525" cap="flat" cmpd="sng" algn="ctr">
                      <a:solidFill>
                        <a:srgbClr val="007C9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007C91"/>
                    </a:solidFill>
                  </a:tcPr>
                </a:tc>
              </a:tr>
              <a:tr h="935288">
                <a:tc>
                  <a:txBody>
                    <a:bodyPr/>
                    <a:lstStyle/>
                    <a:p>
                      <a:pPr fontAlgn="t"/>
                      <a:r>
                        <a:rPr lang="en-US" sz="1400" dirty="0" smtClean="0">
                          <a:effectLst/>
                          <a:latin typeface="BrowalliaUPC" panose="020B0604020202020204" pitchFamily="34" charset="-34"/>
                          <a:cs typeface="BrowalliaUPC" panose="020B0604020202020204" pitchFamily="34" charset="-34"/>
                        </a:rPr>
                        <a:t>Fever</a:t>
                      </a:r>
                      <a:r>
                        <a:rPr lang="en-US" sz="1400" dirty="0">
                          <a:effectLst/>
                          <a:latin typeface="BrowalliaUPC" panose="020B0604020202020204" pitchFamily="34" charset="-34"/>
                          <a:cs typeface="BrowalliaUPC" panose="020B0604020202020204" pitchFamily="34" charset="-34"/>
                        </a:rPr>
                        <a:t> </a:t>
                      </a:r>
                      <a:r>
                        <a:rPr lang="en-US" sz="1400" b="1" dirty="0">
                          <a:effectLst/>
                          <a:latin typeface="BrowalliaUPC" panose="020B0604020202020204" pitchFamily="34" charset="-34"/>
                          <a:cs typeface="BrowalliaUPC" panose="020B0604020202020204" pitchFamily="34" charset="-34"/>
                        </a:rPr>
                        <a:t>or</a:t>
                      </a:r>
                      <a:r>
                        <a:rPr lang="en-US" sz="1400" dirty="0">
                          <a:effectLst/>
                          <a:latin typeface="BrowalliaUPC" panose="020B0604020202020204" pitchFamily="34" charset="-34"/>
                          <a:cs typeface="BrowalliaUPC" panose="020B0604020202020204" pitchFamily="34" charset="-34"/>
                        </a:rPr>
                        <a:t> signs/symptoms of lower respiratory illness (e.g. cough or shortness of breath)</a:t>
                      </a: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b="1" dirty="0">
                          <a:effectLst/>
                          <a:latin typeface="BrowalliaUPC" panose="020B0604020202020204" pitchFamily="34" charset="-34"/>
                          <a:cs typeface="BrowalliaUPC" panose="020B0604020202020204" pitchFamily="34" charset="-34"/>
                        </a:rPr>
                        <a:t>AND</a:t>
                      </a:r>
                      <a:endParaRPr lang="en-US" sz="1400" dirty="0">
                        <a:effectLst/>
                        <a:latin typeface="BrowalliaUPC" panose="020B0604020202020204" pitchFamily="34" charset="-34"/>
                        <a:cs typeface="BrowalliaUPC" panose="020B0604020202020204" pitchFamily="34" charset="-34"/>
                      </a:endParaRP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dirty="0">
                          <a:effectLst/>
                          <a:latin typeface="BrowalliaUPC" panose="020B0604020202020204" pitchFamily="34" charset="-34"/>
                          <a:cs typeface="BrowalliaUPC" panose="020B0604020202020204" pitchFamily="34" charset="-34"/>
                        </a:rPr>
                        <a:t>Any person, including health care workers, who has had close </a:t>
                      </a:r>
                      <a:r>
                        <a:rPr lang="en-US" sz="1400" dirty="0" smtClean="0">
                          <a:effectLst/>
                          <a:latin typeface="BrowalliaUPC" panose="020B0604020202020204" pitchFamily="34" charset="-34"/>
                          <a:cs typeface="BrowalliaUPC" panose="020B0604020202020204" pitchFamily="34" charset="-34"/>
                        </a:rPr>
                        <a:t>contact</a:t>
                      </a:r>
                      <a:r>
                        <a:rPr lang="en-US" sz="1400" dirty="0">
                          <a:effectLst/>
                          <a:latin typeface="BrowalliaUPC" panose="020B0604020202020204" pitchFamily="34" charset="-34"/>
                          <a:cs typeface="BrowalliaUPC" panose="020B0604020202020204" pitchFamily="34" charset="-34"/>
                        </a:rPr>
                        <a:t> with a </a:t>
                      </a:r>
                      <a:r>
                        <a:rPr lang="en-US" sz="1400" dirty="0" smtClean="0">
                          <a:effectLst/>
                          <a:latin typeface="BrowalliaUPC" panose="020B0604020202020204" pitchFamily="34" charset="-34"/>
                          <a:cs typeface="BrowalliaUPC" panose="020B0604020202020204" pitchFamily="34" charset="-34"/>
                        </a:rPr>
                        <a:t>laboratory-confirmed</a:t>
                      </a:r>
                      <a:r>
                        <a:rPr lang="en-US" sz="1400" dirty="0">
                          <a:effectLst/>
                          <a:latin typeface="BrowalliaUPC" panose="020B0604020202020204" pitchFamily="34" charset="-34"/>
                          <a:cs typeface="BrowalliaUPC" panose="020B0604020202020204" pitchFamily="34" charset="-34"/>
                        </a:rPr>
                        <a:t> 2019-nCoV patient within 14 days of symptom onset</a:t>
                      </a: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r>
              <a:tr h="917185">
                <a:tc>
                  <a:txBody>
                    <a:bodyPr/>
                    <a:lstStyle/>
                    <a:p>
                      <a:pPr fontAlgn="t"/>
                      <a:r>
                        <a:rPr lang="en-US" sz="1400" dirty="0" smtClean="0">
                          <a:effectLst/>
                          <a:latin typeface="BrowalliaUPC" panose="020B0604020202020204" pitchFamily="34" charset="-34"/>
                          <a:cs typeface="BrowalliaUPC" panose="020B0604020202020204" pitchFamily="34" charset="-34"/>
                        </a:rPr>
                        <a:t>Fever</a:t>
                      </a:r>
                      <a:r>
                        <a:rPr lang="en-US" sz="1400" u="none" strike="noStrike" baseline="30000" dirty="0" smtClean="0">
                          <a:solidFill>
                            <a:srgbClr val="075290"/>
                          </a:solidFill>
                          <a:effectLst/>
                          <a:latin typeface="BrowalliaUPC" panose="020B0604020202020204" pitchFamily="34" charset="-34"/>
                          <a:cs typeface="BrowalliaUPC" panose="020B0604020202020204" pitchFamily="34" charset="-34"/>
                        </a:rPr>
                        <a:t> </a:t>
                      </a:r>
                      <a:r>
                        <a:rPr lang="en-US" sz="1400" b="1" dirty="0" smtClean="0">
                          <a:effectLst/>
                          <a:latin typeface="BrowalliaUPC" panose="020B0604020202020204" pitchFamily="34" charset="-34"/>
                          <a:cs typeface="BrowalliaUPC" panose="020B0604020202020204" pitchFamily="34" charset="-34"/>
                        </a:rPr>
                        <a:t>and</a:t>
                      </a:r>
                      <a:r>
                        <a:rPr lang="en-US" sz="1400" dirty="0">
                          <a:effectLst/>
                          <a:latin typeface="BrowalliaUPC" panose="020B0604020202020204" pitchFamily="34" charset="-34"/>
                          <a:cs typeface="BrowalliaUPC" panose="020B0604020202020204" pitchFamily="34" charset="-34"/>
                        </a:rPr>
                        <a:t> signs/symptoms of a lower respiratory illness (e.g., cough or shortness of breath)</a:t>
                      </a: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b="1">
                          <a:effectLst/>
                          <a:latin typeface="BrowalliaUPC" panose="020B0604020202020204" pitchFamily="34" charset="-34"/>
                          <a:cs typeface="BrowalliaUPC" panose="020B0604020202020204" pitchFamily="34" charset="-34"/>
                        </a:rPr>
                        <a:t>AND</a:t>
                      </a:r>
                      <a:endParaRPr lang="en-US" sz="1400">
                        <a:effectLst/>
                        <a:latin typeface="BrowalliaUPC" panose="020B0604020202020204" pitchFamily="34" charset="-34"/>
                        <a:cs typeface="BrowalliaUPC" panose="020B0604020202020204" pitchFamily="34" charset="-34"/>
                      </a:endParaRP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dirty="0">
                          <a:effectLst/>
                          <a:latin typeface="BrowalliaUPC" panose="020B0604020202020204" pitchFamily="34" charset="-34"/>
                          <a:cs typeface="BrowalliaUPC" panose="020B0604020202020204" pitchFamily="34" charset="-34"/>
                        </a:rPr>
                        <a:t>A history of travel from </a:t>
                      </a:r>
                      <a:r>
                        <a:rPr lang="en-US" sz="1400" b="1" dirty="0">
                          <a:effectLst/>
                          <a:latin typeface="BrowalliaUPC" panose="020B0604020202020204" pitchFamily="34" charset="-34"/>
                          <a:cs typeface="BrowalliaUPC" panose="020B0604020202020204" pitchFamily="34" charset="-34"/>
                        </a:rPr>
                        <a:t>Hubei Province</a:t>
                      </a:r>
                      <a:r>
                        <a:rPr lang="en-US" sz="1400" dirty="0">
                          <a:effectLst/>
                          <a:latin typeface="BrowalliaUPC" panose="020B0604020202020204" pitchFamily="34" charset="-34"/>
                          <a:cs typeface="BrowalliaUPC" panose="020B0604020202020204" pitchFamily="34" charset="-34"/>
                        </a:rPr>
                        <a:t>, </a:t>
                      </a:r>
                      <a:r>
                        <a:rPr lang="en-US" sz="1400" dirty="0" smtClean="0">
                          <a:effectLst/>
                          <a:latin typeface="BrowalliaUPC" panose="020B0604020202020204" pitchFamily="34" charset="-34"/>
                          <a:cs typeface="BrowalliaUPC" panose="020B0604020202020204" pitchFamily="34" charset="-34"/>
                        </a:rPr>
                        <a:t>China</a:t>
                      </a:r>
                      <a:r>
                        <a:rPr lang="en-US" sz="1400" baseline="0" dirty="0" smtClean="0">
                          <a:effectLst/>
                          <a:latin typeface="BrowalliaUPC" panose="020B0604020202020204" pitchFamily="34" charset="-34"/>
                          <a:cs typeface="BrowalliaUPC" panose="020B0604020202020204" pitchFamily="34" charset="-34"/>
                        </a:rPr>
                        <a:t> </a:t>
                      </a:r>
                      <a:r>
                        <a:rPr lang="en-US" sz="1400" dirty="0" smtClean="0">
                          <a:effectLst/>
                          <a:latin typeface="BrowalliaUPC" panose="020B0604020202020204" pitchFamily="34" charset="-34"/>
                          <a:cs typeface="BrowalliaUPC" panose="020B0604020202020204" pitchFamily="34" charset="-34"/>
                        </a:rPr>
                        <a:t>within </a:t>
                      </a:r>
                      <a:r>
                        <a:rPr lang="en-US" sz="1400" dirty="0">
                          <a:effectLst/>
                          <a:latin typeface="BrowalliaUPC" panose="020B0604020202020204" pitchFamily="34" charset="-34"/>
                          <a:cs typeface="BrowalliaUPC" panose="020B0604020202020204" pitchFamily="34" charset="-34"/>
                        </a:rPr>
                        <a:t>14 days of symptom onset</a:t>
                      </a: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r>
              <a:tr h="1128843">
                <a:tc>
                  <a:txBody>
                    <a:bodyPr/>
                    <a:lstStyle/>
                    <a:p>
                      <a:pPr fontAlgn="t"/>
                      <a:r>
                        <a:rPr lang="en-US" sz="1400" dirty="0" smtClean="0">
                          <a:effectLst/>
                          <a:latin typeface="BrowalliaUPC" panose="020B0604020202020204" pitchFamily="34" charset="-34"/>
                          <a:cs typeface="BrowalliaUPC" panose="020B0604020202020204" pitchFamily="34" charset="-34"/>
                        </a:rPr>
                        <a:t>Fever</a:t>
                      </a:r>
                      <a:r>
                        <a:rPr lang="en-US" sz="1400" dirty="0">
                          <a:effectLst/>
                          <a:latin typeface="BrowalliaUPC" panose="020B0604020202020204" pitchFamily="34" charset="-34"/>
                          <a:cs typeface="BrowalliaUPC" panose="020B0604020202020204" pitchFamily="34" charset="-34"/>
                        </a:rPr>
                        <a:t> </a:t>
                      </a:r>
                      <a:r>
                        <a:rPr lang="en-US" sz="1400" b="1" dirty="0">
                          <a:effectLst/>
                          <a:latin typeface="BrowalliaUPC" panose="020B0604020202020204" pitchFamily="34" charset="-34"/>
                          <a:cs typeface="BrowalliaUPC" panose="020B0604020202020204" pitchFamily="34" charset="-34"/>
                        </a:rPr>
                        <a:t>and </a:t>
                      </a:r>
                      <a:r>
                        <a:rPr lang="en-US" sz="1400" dirty="0">
                          <a:effectLst/>
                          <a:latin typeface="BrowalliaUPC" panose="020B0604020202020204" pitchFamily="34" charset="-34"/>
                          <a:cs typeface="BrowalliaUPC" panose="020B0604020202020204" pitchFamily="34" charset="-34"/>
                        </a:rPr>
                        <a:t>signs/symptoms of a lower respiratory illness (e.g., cough or shortness of breath) requiring </a:t>
                      </a:r>
                      <a:r>
                        <a:rPr lang="en-US" sz="1400" dirty="0" smtClean="0">
                          <a:effectLst/>
                          <a:latin typeface="BrowalliaUPC" panose="020B0604020202020204" pitchFamily="34" charset="-34"/>
                          <a:cs typeface="BrowalliaUPC" panose="020B0604020202020204" pitchFamily="34" charset="-34"/>
                        </a:rPr>
                        <a:t>hospitalization</a:t>
                      </a:r>
                      <a:endParaRPr lang="en-US" sz="1400" dirty="0">
                        <a:effectLst/>
                        <a:latin typeface="BrowalliaUPC" panose="020B0604020202020204" pitchFamily="34" charset="-34"/>
                        <a:cs typeface="BrowalliaUPC" panose="020B0604020202020204" pitchFamily="34" charset="-34"/>
                      </a:endParaRP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b="1">
                          <a:effectLst/>
                          <a:latin typeface="BrowalliaUPC" panose="020B0604020202020204" pitchFamily="34" charset="-34"/>
                          <a:cs typeface="BrowalliaUPC" panose="020B0604020202020204" pitchFamily="34" charset="-34"/>
                        </a:rPr>
                        <a:t>AND</a:t>
                      </a:r>
                      <a:endParaRPr lang="en-US" sz="1400">
                        <a:effectLst/>
                        <a:latin typeface="BrowalliaUPC" panose="020B0604020202020204" pitchFamily="34" charset="-34"/>
                        <a:cs typeface="BrowalliaUPC" panose="020B0604020202020204" pitchFamily="34" charset="-34"/>
                      </a:endParaRP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400" dirty="0">
                          <a:effectLst/>
                          <a:latin typeface="BrowalliaUPC" panose="020B0604020202020204" pitchFamily="34" charset="-34"/>
                          <a:cs typeface="BrowalliaUPC" panose="020B0604020202020204" pitchFamily="34" charset="-34"/>
                        </a:rPr>
                        <a:t>A history of travel from mainland </a:t>
                      </a:r>
                      <a:r>
                        <a:rPr lang="en-US" sz="1400" b="1" dirty="0" smtClean="0">
                          <a:effectLst/>
                          <a:latin typeface="BrowalliaUPC" panose="020B0604020202020204" pitchFamily="34" charset="-34"/>
                          <a:cs typeface="BrowalliaUPC" panose="020B0604020202020204" pitchFamily="34" charset="-34"/>
                        </a:rPr>
                        <a:t>China</a:t>
                      </a:r>
                      <a:r>
                        <a:rPr lang="en-US" sz="1400" dirty="0">
                          <a:effectLst/>
                          <a:latin typeface="BrowalliaUPC" panose="020B0604020202020204" pitchFamily="34" charset="-34"/>
                          <a:cs typeface="BrowalliaUPC" panose="020B0604020202020204" pitchFamily="34" charset="-34"/>
                        </a:rPr>
                        <a:t> within 14 days of symptom onset</a:t>
                      </a:r>
                    </a:p>
                  </a:txBody>
                  <a:tcPr marL="70553" marR="70553" marT="35276" marB="3527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304800" y="6069470"/>
            <a:ext cx="6705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BrowalliaUPC" panose="020B0604020202020204" pitchFamily="34" charset="-34"/>
                <a:ea typeface="MingLiU" panose="02020509000000000000" pitchFamily="49" charset="-120"/>
                <a:cs typeface="BrowalliaUPC" panose="020B0604020202020204" pitchFamily="34" charset="-34"/>
              </a:rPr>
              <a:t>The criteria are intended to serve as guidance for evaluation. Patients should be evaluated and discussed with public health departments on a case-by-case basis. For severely ill individuals, testing can be considered when exposure history is equivocal (e.g., uncertain travel or exposure, or no known exposure) and another etiology has not been identified.</a:t>
            </a:r>
            <a:endParaRPr kumimoji="0" lang="en-US" altLang="en-US" sz="1000" b="0" i="0" u="none" strike="noStrike" cap="none" normalizeH="0" baseline="0" dirty="0" smtClean="0">
              <a:ln>
                <a:noFill/>
              </a:ln>
              <a:solidFill>
                <a:schemeClr val="tx1"/>
              </a:solidFill>
              <a:effectLst/>
              <a:latin typeface="BrowalliaUPC" panose="020B0604020202020204" pitchFamily="34" charset="-34"/>
              <a:ea typeface="MingLiU" panose="02020509000000000000" pitchFamily="49" charset="-120"/>
              <a:cs typeface="BrowalliaUPC" panose="020B0604020202020204" pitchFamily="34" charset="-34"/>
            </a:endParaRPr>
          </a:p>
        </p:txBody>
      </p:sp>
      <p:sp>
        <p:nvSpPr>
          <p:cNvPr id="4" name="Rectangle 3"/>
          <p:cNvSpPr/>
          <p:nvPr/>
        </p:nvSpPr>
        <p:spPr>
          <a:xfrm>
            <a:off x="152400" y="76200"/>
            <a:ext cx="4572000" cy="1200329"/>
          </a:xfrm>
          <a:prstGeom prst="rect">
            <a:avLst/>
          </a:prstGeom>
        </p:spPr>
        <p:txBody>
          <a:bodyPr>
            <a:spAutoFit/>
          </a:bodyPr>
          <a:lstStyle/>
          <a:p>
            <a:r>
              <a:rPr lang="en-US" dirty="0"/>
              <a:t>Criteria to Guide Evaluation of Persons Under Investigation (PUI) for 2019-nCoV</a:t>
            </a:r>
          </a:p>
          <a:p>
            <a:r>
              <a:rPr lang="en-US" dirty="0" smtClean="0"/>
              <a:t/>
            </a:r>
            <a:br>
              <a:rPr lang="en-US" dirty="0" smtClean="0"/>
            </a:br>
            <a:endParaRPr lang="en-US" dirty="0"/>
          </a:p>
        </p:txBody>
      </p:sp>
      <p:sp>
        <p:nvSpPr>
          <p:cNvPr id="5" name="Rectangle 4"/>
          <p:cNvSpPr/>
          <p:nvPr/>
        </p:nvSpPr>
        <p:spPr>
          <a:xfrm>
            <a:off x="411192" y="4551402"/>
            <a:ext cx="7543800" cy="1446550"/>
          </a:xfrm>
          <a:prstGeom prst="rect">
            <a:avLst/>
          </a:prstGeom>
        </p:spPr>
        <p:txBody>
          <a:bodyPr wrap="square">
            <a:spAutoFit/>
          </a:bodyPr>
          <a:lstStyle/>
          <a:p>
            <a:r>
              <a:rPr lang="en-US" sz="1100" dirty="0"/>
              <a:t>Healthcare providers should </a:t>
            </a:r>
            <a:r>
              <a:rPr lang="en-US" sz="1100" b="1" dirty="0"/>
              <a:t>immediately</a:t>
            </a:r>
            <a:r>
              <a:rPr lang="en-US" sz="1100" dirty="0"/>
              <a:t> notify both infection control personnel at their healthcare facility and their local or state health department in the event of a PUI for 2019-nCoV. State health departments that have identified a PUI should immediately contact CDC’s Emergency Operations Center (EOC) at 770-488-7100 and complete a 2019-nCoV PUI case investigation </a:t>
            </a:r>
            <a:r>
              <a:rPr lang="en-US" sz="1100" dirty="0" smtClean="0"/>
              <a:t>form. </a:t>
            </a:r>
          </a:p>
          <a:p>
            <a:r>
              <a:rPr lang="en-US" sz="1100" dirty="0" smtClean="0">
                <a:hlinkClick r:id="rId4"/>
              </a:rPr>
              <a:t>https://www.cdc.gov/coronavirus/2019-ncov/downloads/pui-form.pdf</a:t>
            </a:r>
            <a:endParaRPr lang="en-US" sz="1100" dirty="0" smtClean="0"/>
          </a:p>
          <a:p>
            <a:endParaRPr lang="en-US" sz="1100" dirty="0" smtClean="0"/>
          </a:p>
          <a:p>
            <a:r>
              <a:rPr lang="en-US" sz="1100" dirty="0" smtClean="0"/>
              <a:t>New York State Health Department after hours contact (866) 881-2809 </a:t>
            </a:r>
          </a:p>
          <a:p>
            <a:r>
              <a:rPr lang="en-US" sz="1100" dirty="0" smtClean="0"/>
              <a:t>Cayuga County Health Department (315) 253-1560</a:t>
            </a:r>
            <a:endParaRPr lang="en-US" sz="1100" dirty="0"/>
          </a:p>
        </p:txBody>
      </p:sp>
    </p:spTree>
    <p:extLst>
      <p:ext uri="{BB962C8B-B14F-4D97-AF65-F5344CB8AC3E}">
        <p14:creationId xmlns:p14="http://schemas.microsoft.com/office/powerpoint/2010/main" val="290042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5638800" cy="646331"/>
          </a:xfrm>
          <a:prstGeom prst="rect">
            <a:avLst/>
          </a:prstGeom>
          <a:noFill/>
        </p:spPr>
        <p:txBody>
          <a:bodyPr wrap="square" rtlCol="0">
            <a:spAutoFit/>
          </a:bodyPr>
          <a:lstStyle/>
          <a:p>
            <a:r>
              <a:rPr lang="en-US" dirty="0" smtClean="0"/>
              <a:t>WHAT TO DO IF THERE IS A SUSPECTED COVID-19 PATIENT </a:t>
            </a:r>
            <a:endParaRPr lang="en-US" dirty="0"/>
          </a:p>
        </p:txBody>
      </p:sp>
      <p:sp>
        <p:nvSpPr>
          <p:cNvPr id="3" name="TextBox 2"/>
          <p:cNvSpPr txBox="1"/>
          <p:nvPr/>
        </p:nvSpPr>
        <p:spPr>
          <a:xfrm>
            <a:off x="381000" y="990600"/>
            <a:ext cx="7086600" cy="5539978"/>
          </a:xfrm>
          <a:prstGeom prst="rect">
            <a:avLst/>
          </a:prstGeom>
          <a:solidFill>
            <a:schemeClr val="accent5">
              <a:lumMod val="40000"/>
              <a:lumOff val="60000"/>
            </a:schemeClr>
          </a:solidFill>
        </p:spPr>
        <p:txBody>
          <a:bodyPr wrap="square" rtlCol="0">
            <a:spAutoFit/>
          </a:bodyPr>
          <a:lstStyle/>
          <a:p>
            <a:r>
              <a:rPr lang="en-US" dirty="0" smtClean="0">
                <a:latin typeface="BrowalliaUPC" panose="020B0604020202020204" pitchFamily="34" charset="-34"/>
                <a:cs typeface="BrowalliaUPC" panose="020B0604020202020204" pitchFamily="34" charset="-34"/>
              </a:rPr>
              <a:t>1</a:t>
            </a:r>
            <a:r>
              <a:rPr lang="en-US" sz="1600" dirty="0" smtClean="0">
                <a:latin typeface="BrowalliaUPC" panose="020B0604020202020204" pitchFamily="34" charset="-34"/>
                <a:cs typeface="BrowalliaUPC" panose="020B0604020202020204" pitchFamily="34" charset="-34"/>
              </a:rPr>
              <a:t>. Patient meets criteria at entrance to facility</a:t>
            </a:r>
          </a:p>
          <a:p>
            <a:r>
              <a:rPr lang="en-US" sz="1600" dirty="0" smtClean="0">
                <a:latin typeface="BrowalliaUPC" panose="020B0604020202020204" pitchFamily="34" charset="-34"/>
                <a:cs typeface="BrowalliaUPC" panose="020B0604020202020204" pitchFamily="34" charset="-34"/>
              </a:rPr>
              <a:t> </a:t>
            </a:r>
          </a:p>
          <a:p>
            <a:r>
              <a:rPr lang="en-US" sz="1600" dirty="0" smtClean="0">
                <a:latin typeface="BrowalliaUPC" panose="020B0604020202020204" pitchFamily="34" charset="-34"/>
                <a:cs typeface="BrowalliaUPC" panose="020B0604020202020204" pitchFamily="34" charset="-34"/>
              </a:rPr>
              <a:t>2. If the patient meets criteria, ask the patient to put a mask on, immediately place the patient in a AIIR room (negative pressure). If the AIIR room is not available, the patient may remain in personal vehicle (outside the facility) if medically appropriate &amp; can be notified by telephone or other remote way to enter for evaluation. </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3. Infection Prevention, Nursing supervisor &amp; Health </a:t>
            </a:r>
            <a:r>
              <a:rPr lang="en-US" sz="1600" dirty="0">
                <a:latin typeface="BrowalliaUPC" panose="020B0604020202020204" pitchFamily="34" charset="-34"/>
                <a:cs typeface="BrowalliaUPC" panose="020B0604020202020204" pitchFamily="34" charset="-34"/>
              </a:rPr>
              <a:t>D</a:t>
            </a:r>
            <a:r>
              <a:rPr lang="en-US" sz="1600" dirty="0" smtClean="0">
                <a:latin typeface="BrowalliaUPC" panose="020B0604020202020204" pitchFamily="34" charset="-34"/>
                <a:cs typeface="BrowalliaUPC" panose="020B0604020202020204" pitchFamily="34" charset="-34"/>
              </a:rPr>
              <a:t>epartments are notified</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4. PPE placed outside patient room with isolation sign visible (GLOVES, GOWNS, N-95 MASKS/PAPR, EYE PROTECTION/FACE SHIELD. </a:t>
            </a:r>
            <a:r>
              <a:rPr lang="en-US" sz="1600" dirty="0">
                <a:latin typeface="BrowalliaUPC" panose="020B0604020202020204" pitchFamily="34" charset="-34"/>
                <a:cs typeface="BrowalliaUPC" panose="020B0604020202020204" pitchFamily="34" charset="-34"/>
              </a:rPr>
              <a:t>Adherence to Standard, Contact, and Airborne Precautions, Including the Use of Eye Protection</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5. Hand hygiene supplies are easily accessible to patient room</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6. Disinfectant wipes are available for patient room</a:t>
            </a:r>
          </a:p>
          <a:p>
            <a:endParaRPr lang="en-US" sz="1600" dirty="0" smtClean="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7. Traffic in and out of patient room should be kept to a minimum.</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8. Healthcare worker log and visitor log should be started </a:t>
            </a:r>
          </a:p>
          <a:p>
            <a:endParaRPr lang="en-US" sz="1600" dirty="0">
              <a:latin typeface="BrowalliaUPC" panose="020B0604020202020204" pitchFamily="34" charset="-34"/>
              <a:cs typeface="BrowalliaUPC" panose="020B0604020202020204" pitchFamily="34" charset="-34"/>
            </a:endParaRPr>
          </a:p>
          <a:p>
            <a:r>
              <a:rPr lang="en-US" sz="1600" dirty="0" smtClean="0">
                <a:latin typeface="BrowalliaUPC" panose="020B0604020202020204" pitchFamily="34" charset="-34"/>
                <a:cs typeface="BrowalliaUPC" panose="020B0604020202020204" pitchFamily="34" charset="-34"/>
              </a:rPr>
              <a:t>9. Direct clinical staff and Providers will begin their assessments, specimen collection and treatments. Specimen collection kit and procedures are available once criteria is met.   </a:t>
            </a:r>
            <a:endParaRPr lang="en-US" sz="16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65479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7543800" cy="5293757"/>
          </a:xfrm>
          <a:prstGeom prst="rect">
            <a:avLst/>
          </a:prstGeom>
          <a:solidFill>
            <a:srgbClr val="99FFCC"/>
          </a:solidFill>
        </p:spPr>
        <p:txBody>
          <a:bodyPr wrap="square">
            <a:spAutoFit/>
          </a:bodyPr>
          <a:lstStyle/>
          <a:p>
            <a:endParaRPr lang="en-US" sz="1400" dirty="0">
              <a:latin typeface="BrowalliaUPC" panose="020B0604020202020204" pitchFamily="34" charset="-34"/>
              <a:cs typeface="BrowalliaUPC" panose="020B0604020202020204" pitchFamily="34" charset="-34"/>
            </a:endParaRPr>
          </a:p>
          <a:p>
            <a:pPr lvl="1"/>
            <a:r>
              <a:rPr lang="en-US" sz="1600" b="1" dirty="0">
                <a:latin typeface="BrowalliaUPC" panose="020B0604020202020204" pitchFamily="34" charset="-34"/>
                <a:cs typeface="BrowalliaUPC" panose="020B0604020202020204" pitchFamily="34" charset="-34"/>
              </a:rPr>
              <a:t>Gloves</a:t>
            </a:r>
            <a:endParaRPr lang="en-US" sz="1600" dirty="0">
              <a:latin typeface="BrowalliaUPC" panose="020B0604020202020204" pitchFamily="34" charset="-34"/>
              <a:cs typeface="BrowalliaUPC" panose="020B0604020202020204" pitchFamily="34" charset="-34"/>
            </a:endParaRPr>
          </a:p>
          <a:p>
            <a:pPr lvl="2"/>
            <a:r>
              <a:rPr lang="en-US" sz="1600" dirty="0">
                <a:latin typeface="BrowalliaUPC" panose="020B0604020202020204" pitchFamily="34" charset="-34"/>
                <a:cs typeface="BrowalliaUPC" panose="020B0604020202020204" pitchFamily="34" charset="-34"/>
              </a:rPr>
              <a:t>Perform hand hygiene, then put on clean, non-sterile gloves upon entry into the patient room or care area. Change gloves if they become torn or heavily contaminated.</a:t>
            </a:r>
          </a:p>
          <a:p>
            <a:pPr lvl="2"/>
            <a:r>
              <a:rPr lang="en-US" sz="1600" dirty="0">
                <a:latin typeface="BrowalliaUPC" panose="020B0604020202020204" pitchFamily="34" charset="-34"/>
                <a:cs typeface="BrowalliaUPC" panose="020B0604020202020204" pitchFamily="34" charset="-34"/>
              </a:rPr>
              <a:t>Remove and discard gloves when leaving the patient room or care area, and immediately perform hand hygiene.</a:t>
            </a:r>
          </a:p>
          <a:p>
            <a:pPr lvl="1"/>
            <a:r>
              <a:rPr lang="en-US" sz="1600" b="1" dirty="0">
                <a:latin typeface="BrowalliaUPC" panose="020B0604020202020204" pitchFamily="34" charset="-34"/>
                <a:cs typeface="BrowalliaUPC" panose="020B0604020202020204" pitchFamily="34" charset="-34"/>
              </a:rPr>
              <a:t>Gowns</a:t>
            </a:r>
            <a:endParaRPr lang="en-US" sz="1600" dirty="0">
              <a:latin typeface="BrowalliaUPC" panose="020B0604020202020204" pitchFamily="34" charset="-34"/>
              <a:cs typeface="BrowalliaUPC" panose="020B0604020202020204" pitchFamily="34" charset="-34"/>
            </a:endParaRPr>
          </a:p>
          <a:p>
            <a:pPr lvl="2"/>
            <a:r>
              <a:rPr lang="en-US" sz="1600" dirty="0">
                <a:latin typeface="BrowalliaUPC" panose="020B0604020202020204" pitchFamily="34" charset="-34"/>
                <a:cs typeface="BrowalliaUPC" panose="020B0604020202020204" pitchFamily="34" charset="-34"/>
              </a:rPr>
              <a:t>Put on a clean isolation gown upon entry into the patient room or area. Change the gown if it becomes soiled. Remove and discard the gown in a dedicated container for waste or linen before leaving the patient room or care area. Disposable gowns should be discarded after </a:t>
            </a:r>
            <a:r>
              <a:rPr lang="en-US" sz="1600" dirty="0" smtClean="0">
                <a:latin typeface="BrowalliaUPC" panose="020B0604020202020204" pitchFamily="34" charset="-34"/>
                <a:cs typeface="BrowalliaUPC" panose="020B0604020202020204" pitchFamily="34" charset="-34"/>
              </a:rPr>
              <a:t>use. </a:t>
            </a:r>
          </a:p>
          <a:p>
            <a:pPr lvl="1"/>
            <a:r>
              <a:rPr lang="en-US" sz="1600" b="1" dirty="0" smtClean="0">
                <a:latin typeface="BrowalliaUPC" panose="020B0604020202020204" pitchFamily="34" charset="-34"/>
                <a:cs typeface="BrowalliaUPC" panose="020B0604020202020204" pitchFamily="34" charset="-34"/>
              </a:rPr>
              <a:t>Respiratory Protection</a:t>
            </a:r>
            <a:endParaRPr lang="en-US" sz="1600" dirty="0" smtClean="0">
              <a:latin typeface="BrowalliaUPC" panose="020B0604020202020204" pitchFamily="34" charset="-34"/>
              <a:cs typeface="BrowalliaUPC" panose="020B0604020202020204" pitchFamily="34" charset="-34"/>
            </a:endParaRPr>
          </a:p>
          <a:p>
            <a:pPr lvl="2"/>
            <a:r>
              <a:rPr lang="en-US" sz="1600" dirty="0" smtClean="0">
                <a:latin typeface="BrowalliaUPC" panose="020B0604020202020204" pitchFamily="34" charset="-34"/>
                <a:cs typeface="BrowalliaUPC" panose="020B0604020202020204" pitchFamily="34" charset="-34"/>
              </a:rPr>
              <a:t>Use </a:t>
            </a:r>
            <a:r>
              <a:rPr lang="en-US" sz="1600" dirty="0">
                <a:latin typeface="BrowalliaUPC" panose="020B0604020202020204" pitchFamily="34" charset="-34"/>
                <a:cs typeface="BrowalliaUPC" panose="020B0604020202020204" pitchFamily="34" charset="-34"/>
              </a:rPr>
              <a:t>respiratory </a:t>
            </a:r>
            <a:r>
              <a:rPr lang="en-US" sz="1600" dirty="0" smtClean="0">
                <a:latin typeface="BrowalliaUPC" panose="020B0604020202020204" pitchFamily="34" charset="-34"/>
                <a:cs typeface="BrowalliaUPC" panose="020B0604020202020204" pitchFamily="34" charset="-34"/>
              </a:rPr>
              <a:t>protection. Disposable </a:t>
            </a:r>
            <a:r>
              <a:rPr lang="en-US" sz="1600" dirty="0">
                <a:latin typeface="BrowalliaUPC" panose="020B0604020202020204" pitchFamily="34" charset="-34"/>
                <a:cs typeface="BrowalliaUPC" panose="020B0604020202020204" pitchFamily="34" charset="-34"/>
              </a:rPr>
              <a:t>respirators should be removed and discarded after exiting the patient’s room or care area and closing the door. Perform hand hygiene after discarding the respirator.</a:t>
            </a:r>
          </a:p>
          <a:p>
            <a:pPr lvl="2"/>
            <a:r>
              <a:rPr lang="en-US" sz="1600" dirty="0">
                <a:latin typeface="BrowalliaUPC" panose="020B0604020202020204" pitchFamily="34" charset="-34"/>
                <a:cs typeface="BrowalliaUPC" panose="020B0604020202020204" pitchFamily="34" charset="-34"/>
              </a:rPr>
              <a:t>If reusable respirators (e.g., powered air purifying respirator/PAPR) are used, they must be cleaned and disinfected according to manufacturer’s reprocessing instructions prior to re-use.</a:t>
            </a:r>
          </a:p>
          <a:p>
            <a:pPr lvl="1"/>
            <a:r>
              <a:rPr lang="en-US" sz="1600" b="1" dirty="0" smtClean="0">
                <a:latin typeface="BrowalliaUPC" panose="020B0604020202020204" pitchFamily="34" charset="-34"/>
                <a:cs typeface="BrowalliaUPC" panose="020B0604020202020204" pitchFamily="34" charset="-34"/>
              </a:rPr>
              <a:t>Eye </a:t>
            </a:r>
            <a:r>
              <a:rPr lang="en-US" sz="1600" b="1" dirty="0">
                <a:latin typeface="BrowalliaUPC" panose="020B0604020202020204" pitchFamily="34" charset="-34"/>
                <a:cs typeface="BrowalliaUPC" panose="020B0604020202020204" pitchFamily="34" charset="-34"/>
              </a:rPr>
              <a:t>Protection</a:t>
            </a:r>
            <a:endParaRPr lang="en-US" sz="1600" dirty="0">
              <a:latin typeface="BrowalliaUPC" panose="020B0604020202020204" pitchFamily="34" charset="-34"/>
              <a:cs typeface="BrowalliaUPC" panose="020B0604020202020204" pitchFamily="34" charset="-34"/>
            </a:endParaRPr>
          </a:p>
          <a:p>
            <a:pPr lvl="2"/>
            <a:r>
              <a:rPr lang="en-US" sz="1600" dirty="0">
                <a:latin typeface="BrowalliaUPC" panose="020B0604020202020204" pitchFamily="34" charset="-34"/>
                <a:cs typeface="BrowalliaUPC" panose="020B0604020202020204" pitchFamily="34" charset="-34"/>
              </a:rPr>
              <a:t>Put on eye protection (e.g., goggles, a disposable face shield that covers the front and sides of the face) upon entry to the patient room or care area. Remove eye protection before leaving the patient room or care area. </a:t>
            </a:r>
            <a:r>
              <a:rPr lang="en-US" sz="1600" dirty="0" smtClean="0">
                <a:latin typeface="BrowalliaUPC" panose="020B0604020202020204" pitchFamily="34" charset="-34"/>
                <a:cs typeface="BrowalliaUPC" panose="020B0604020202020204" pitchFamily="34" charset="-34"/>
              </a:rPr>
              <a:t>Disposable </a:t>
            </a:r>
            <a:r>
              <a:rPr lang="en-US" sz="1600" dirty="0">
                <a:latin typeface="BrowalliaUPC" panose="020B0604020202020204" pitchFamily="34" charset="-34"/>
                <a:cs typeface="BrowalliaUPC" panose="020B0604020202020204" pitchFamily="34" charset="-34"/>
              </a:rPr>
              <a:t>eye protection should be discarded after use.</a:t>
            </a:r>
          </a:p>
          <a:p>
            <a:r>
              <a:rPr lang="en-US" dirty="0" smtClean="0">
                <a:latin typeface="BrowalliaUPC" panose="020B0604020202020204" pitchFamily="34" charset="-34"/>
                <a:cs typeface="BrowalliaUPC" panose="020B0604020202020204" pitchFamily="34" charset="-34"/>
              </a:rPr>
              <a:t/>
            </a:r>
            <a:br>
              <a:rPr lang="en-US" dirty="0" smtClean="0">
                <a:latin typeface="BrowalliaUPC" panose="020B0604020202020204" pitchFamily="34" charset="-34"/>
                <a:cs typeface="BrowalliaUPC" panose="020B0604020202020204" pitchFamily="34" charset="-34"/>
              </a:rPr>
            </a:br>
            <a:endParaRPr lang="en-US" dirty="0">
              <a:latin typeface="BrowalliaUPC" panose="020B0604020202020204" pitchFamily="34" charset="-34"/>
              <a:cs typeface="BrowalliaUPC" panose="020B0604020202020204" pitchFamily="34" charset="-34"/>
            </a:endParaRPr>
          </a:p>
        </p:txBody>
      </p:sp>
      <p:sp>
        <p:nvSpPr>
          <p:cNvPr id="3" name="TextBox 2"/>
          <p:cNvSpPr txBox="1"/>
          <p:nvPr/>
        </p:nvSpPr>
        <p:spPr>
          <a:xfrm>
            <a:off x="152400" y="520922"/>
            <a:ext cx="3352800" cy="646331"/>
          </a:xfrm>
          <a:prstGeom prst="rect">
            <a:avLst/>
          </a:prstGeom>
          <a:noFill/>
        </p:spPr>
        <p:txBody>
          <a:bodyPr wrap="square" rtlCol="0">
            <a:spAutoFit/>
          </a:bodyPr>
          <a:lstStyle/>
          <a:p>
            <a:r>
              <a:rPr lang="en-US" sz="3600" dirty="0" smtClean="0"/>
              <a:t>PPE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1879"/>
            <a:ext cx="1042987" cy="10953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71879"/>
            <a:ext cx="971550" cy="10953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71879"/>
            <a:ext cx="1186655" cy="10953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71879"/>
            <a:ext cx="1066800" cy="1095374"/>
          </a:xfrm>
          <a:prstGeom prst="rect">
            <a:avLst/>
          </a:prstGeom>
        </p:spPr>
      </p:pic>
      <p:sp>
        <p:nvSpPr>
          <p:cNvPr id="8" name="TextBox 7"/>
          <p:cNvSpPr txBox="1"/>
          <p:nvPr/>
        </p:nvSpPr>
        <p:spPr>
          <a:xfrm>
            <a:off x="152400" y="6101751"/>
            <a:ext cx="7543800" cy="338554"/>
          </a:xfrm>
          <a:prstGeom prst="rect">
            <a:avLst/>
          </a:prstGeom>
          <a:solidFill>
            <a:srgbClr val="FFFF00"/>
          </a:solidFill>
        </p:spPr>
        <p:txBody>
          <a:bodyPr wrap="square" rtlCol="0">
            <a:spAutoFit/>
          </a:bodyPr>
          <a:lstStyle/>
          <a:p>
            <a:pPr algn="ctr"/>
            <a:r>
              <a:rPr lang="en-US" sz="1600" dirty="0" smtClean="0"/>
              <a:t>YOU MUST BE FIT TESTED BY EMPLOYEE HEALTH TO ENTER THE PATIENT ROOM</a:t>
            </a:r>
            <a:endParaRPr lang="en-US" sz="1600" dirty="0"/>
          </a:p>
        </p:txBody>
      </p:sp>
    </p:spTree>
    <p:extLst>
      <p:ext uri="{BB962C8B-B14F-4D97-AF65-F5344CB8AC3E}">
        <p14:creationId xmlns:p14="http://schemas.microsoft.com/office/powerpoint/2010/main" val="145632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7848599" cy="3693319"/>
          </a:xfrm>
          <a:prstGeom prst="rect">
            <a:avLst/>
          </a:prstGeom>
          <a:solidFill>
            <a:schemeClr val="accent3">
              <a:lumMod val="20000"/>
              <a:lumOff val="80000"/>
            </a:schemeClr>
          </a:solidFill>
        </p:spPr>
        <p:txBody>
          <a:bodyPr wrap="square">
            <a:spAutoFit/>
          </a:bodyPr>
          <a:lstStyle/>
          <a:p>
            <a:r>
              <a:rPr lang="en-US" b="1" dirty="0" smtClean="0">
                <a:latin typeface="BrowalliaUPC" panose="020B0604020202020204" pitchFamily="34" charset="-34"/>
                <a:cs typeface="BrowalliaUPC" panose="020B0604020202020204" pitchFamily="34" charset="-34"/>
              </a:rPr>
              <a:t>Implement Environmental Infection Control</a:t>
            </a:r>
          </a:p>
          <a:p>
            <a:endParaRPr lang="en-US" b="1" dirty="0" smtClean="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Dedicated medical equipment should be used for patient care.</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All non-dedicated, non-disposable medical equipment used for patient care should be cleaned and disinfected according to manufacturer’s instructions and facility policies.</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Ensure that environmental cleaning and disinfection procedures are followed consistently and correctly.</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Routine cleaning and disinfection procedures should be done by clinical staff when caring for the patient in the room, minimal traffic to the room is recommended. </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Management of laundry, food service utensils, and medical waste should also be performed in accordance with routine procedures.</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Rooms must be shut down for a </a:t>
            </a:r>
            <a:r>
              <a:rPr lang="en-US" dirty="0" smtClean="0">
                <a:solidFill>
                  <a:srgbClr val="FF0000"/>
                </a:solidFill>
                <a:latin typeface="BrowalliaUPC" panose="020B0604020202020204" pitchFamily="34" charset="-34"/>
                <a:cs typeface="BrowalliaUPC" panose="020B0604020202020204" pitchFamily="34" charset="-34"/>
              </a:rPr>
              <a:t>minimum of 2 hours </a:t>
            </a:r>
            <a:r>
              <a:rPr lang="en-US" dirty="0" smtClean="0">
                <a:latin typeface="BrowalliaUPC" panose="020B0604020202020204" pitchFamily="34" charset="-34"/>
                <a:cs typeface="BrowalliaUPC" panose="020B0604020202020204" pitchFamily="34" charset="-34"/>
              </a:rPr>
              <a:t>after the patient is removed. The room will then be terminally cleaned according to hospital policy &amp; procedure. </a:t>
            </a:r>
          </a:p>
          <a:p>
            <a:pPr marL="285750" indent="-285750">
              <a:buFont typeface="Arial" panose="020B0604020202020204" pitchFamily="34" charset="0"/>
              <a:buChar char="•"/>
            </a:pPr>
            <a:r>
              <a:rPr lang="en-US" dirty="0" smtClean="0">
                <a:latin typeface="BrowalliaUPC" panose="020B0604020202020204" pitchFamily="34" charset="-34"/>
                <a:cs typeface="BrowalliaUPC" panose="020B0604020202020204" pitchFamily="34" charset="-34"/>
              </a:rPr>
              <a:t>EVS room cleaning will be done with all necessary PPE on. </a:t>
            </a:r>
            <a:endParaRPr lang="en-US" dirty="0">
              <a:latin typeface="BrowalliaUPC" panose="020B0604020202020204" pitchFamily="34" charset="-34"/>
              <a:cs typeface="BrowalliaUPC" panose="020B0604020202020204" pitchFamily="34" charset="-34"/>
            </a:endParaRPr>
          </a:p>
        </p:txBody>
      </p:sp>
      <p:sp>
        <p:nvSpPr>
          <p:cNvPr id="3" name="TextBox 2"/>
          <p:cNvSpPr txBox="1"/>
          <p:nvPr/>
        </p:nvSpPr>
        <p:spPr>
          <a:xfrm>
            <a:off x="159589" y="381000"/>
            <a:ext cx="6019800" cy="523220"/>
          </a:xfrm>
          <a:prstGeom prst="rect">
            <a:avLst/>
          </a:prstGeom>
          <a:noFill/>
        </p:spPr>
        <p:txBody>
          <a:bodyPr wrap="square" rtlCol="0">
            <a:spAutoFit/>
          </a:bodyPr>
          <a:lstStyle/>
          <a:p>
            <a:r>
              <a:rPr lang="en-US" sz="2800" dirty="0" smtClean="0"/>
              <a:t>CLEANING &amp; DISINFECTION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957" y="5217319"/>
            <a:ext cx="1403232" cy="14032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216106"/>
            <a:ext cx="1371600" cy="137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23088"/>
            <a:ext cx="2857500" cy="1600200"/>
          </a:xfrm>
          <a:prstGeom prst="rect">
            <a:avLst/>
          </a:prstGeom>
        </p:spPr>
      </p:pic>
      <p:sp>
        <p:nvSpPr>
          <p:cNvPr id="8" name="TextBox 7"/>
          <p:cNvSpPr txBox="1"/>
          <p:nvPr/>
        </p:nvSpPr>
        <p:spPr>
          <a:xfrm>
            <a:off x="914400" y="5457270"/>
            <a:ext cx="3505200" cy="923330"/>
          </a:xfrm>
          <a:prstGeom prst="rect">
            <a:avLst/>
          </a:prstGeom>
          <a:solidFill>
            <a:srgbClr val="99FFCC"/>
          </a:solidFill>
        </p:spPr>
        <p:txBody>
          <a:bodyPr wrap="square" rtlCol="0">
            <a:spAutoFit/>
          </a:bodyPr>
          <a:lstStyle/>
          <a:p>
            <a:pPr algn="ctr"/>
            <a:r>
              <a:rPr lang="en-US" dirty="0" smtClean="0"/>
              <a:t>WIPE DOWN HIGH TOUCH POINT AREAS WHEN IN THE PATIENT ROOM </a:t>
            </a:r>
            <a:endParaRPr lang="en-US" dirty="0"/>
          </a:p>
        </p:txBody>
      </p:sp>
    </p:spTree>
    <p:extLst>
      <p:ext uri="{BB962C8B-B14F-4D97-AF65-F5344CB8AC3E}">
        <p14:creationId xmlns:p14="http://schemas.microsoft.com/office/powerpoint/2010/main" val="358039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501" y="227597"/>
            <a:ext cx="1270170" cy="12701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78" y="5181600"/>
            <a:ext cx="1565154" cy="1565154"/>
          </a:xfrm>
          <a:prstGeom prst="rect">
            <a:avLst/>
          </a:prstGeom>
        </p:spPr>
      </p:pic>
      <p:sp>
        <p:nvSpPr>
          <p:cNvPr id="2" name="Rectangle 1"/>
          <p:cNvSpPr/>
          <p:nvPr/>
        </p:nvSpPr>
        <p:spPr>
          <a:xfrm>
            <a:off x="152400" y="76200"/>
            <a:ext cx="2665794" cy="369332"/>
          </a:xfrm>
          <a:prstGeom prst="rect">
            <a:avLst/>
          </a:prstGeom>
        </p:spPr>
        <p:txBody>
          <a:bodyPr wrap="none">
            <a:spAutoFit/>
          </a:bodyPr>
          <a:lstStyle/>
          <a:p>
            <a:r>
              <a:rPr lang="en-US" dirty="0"/>
              <a:t>Prevention &amp; Treatment</a:t>
            </a:r>
          </a:p>
        </p:txBody>
      </p:sp>
      <p:sp>
        <p:nvSpPr>
          <p:cNvPr id="3" name="Rectangle 2"/>
          <p:cNvSpPr/>
          <p:nvPr/>
        </p:nvSpPr>
        <p:spPr>
          <a:xfrm>
            <a:off x="153838" y="609600"/>
            <a:ext cx="6705600" cy="5078313"/>
          </a:xfrm>
          <a:prstGeom prst="rect">
            <a:avLst/>
          </a:prstGeom>
        </p:spPr>
        <p:txBody>
          <a:bodyPr wrap="square">
            <a:spAutoFit/>
          </a:bodyPr>
          <a:lstStyle/>
          <a:p>
            <a:r>
              <a:rPr lang="en-US" dirty="0" smtClean="0">
                <a:latin typeface="BrowalliaUPC" panose="020B0604020202020204" pitchFamily="34" charset="-34"/>
                <a:cs typeface="BrowalliaUPC" panose="020B0604020202020204" pitchFamily="34" charset="-34"/>
              </a:rPr>
              <a:t>There </a:t>
            </a:r>
            <a:r>
              <a:rPr lang="en-US" dirty="0">
                <a:latin typeface="BrowalliaUPC" panose="020B0604020202020204" pitchFamily="34" charset="-34"/>
                <a:cs typeface="BrowalliaUPC" panose="020B0604020202020204" pitchFamily="34" charset="-34"/>
              </a:rPr>
              <a:t>is currently no vaccine to prevent coronavirus disease 2019 (COVID-19). The best way to prevent illness is to avoid being exposed to this virus. However, as a reminder, CDC always recommends everyday preventive actions to help prevent the spread of respiratory diseases, including</a:t>
            </a:r>
            <a:r>
              <a:rPr lang="en-US" dirty="0" smtClean="0">
                <a:latin typeface="BrowalliaUPC" panose="020B0604020202020204" pitchFamily="34" charset="-34"/>
                <a:cs typeface="BrowalliaUPC" panose="020B0604020202020204" pitchFamily="34" charset="-34"/>
              </a:rPr>
              <a:t>:</a:t>
            </a:r>
          </a:p>
          <a:p>
            <a:endParaRPr lang="en-US" dirty="0">
              <a:latin typeface="BrowalliaUPC" panose="020B0604020202020204" pitchFamily="34" charset="-34"/>
              <a:cs typeface="BrowalliaUPC" panose="020B0604020202020204" pitchFamily="34" charset="-34"/>
            </a:endParaRP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Avoid close contact with people who are sick.</a:t>
            </a: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Avoid touching your eyes, nose, and mouth.</a:t>
            </a: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Stay home when you are sick.</a:t>
            </a: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Cover your cough or sneeze with a tissue, then throw the tissue in the trash.</a:t>
            </a:r>
          </a:p>
          <a:p>
            <a:pPr marL="285750" indent="-285750">
              <a:buFont typeface="Arial" panose="020B0604020202020204" pitchFamily="34" charset="0"/>
              <a:buChar char="•"/>
            </a:pPr>
            <a:r>
              <a:rPr lang="en-US" dirty="0">
                <a:latin typeface="BrowalliaUPC" panose="020B0604020202020204" pitchFamily="34" charset="-34"/>
                <a:cs typeface="BrowalliaUPC" panose="020B0604020202020204" pitchFamily="34" charset="-34"/>
              </a:rPr>
              <a:t>Clean and disinfect frequently touched objects and surfaces using </a:t>
            </a:r>
            <a:r>
              <a:rPr lang="en-US" dirty="0" smtClean="0">
                <a:latin typeface="BrowalliaUPC" panose="020B0604020202020204" pitchFamily="34" charset="-34"/>
                <a:cs typeface="BrowalliaUPC" panose="020B0604020202020204" pitchFamily="34" charset="-34"/>
              </a:rPr>
              <a:t>hospital approved disinfectant</a:t>
            </a:r>
          </a:p>
          <a:p>
            <a:pPr marL="285750" indent="-285750">
              <a:buFont typeface="Arial" panose="020B0604020202020204" pitchFamily="34" charset="0"/>
              <a:buChar char="•"/>
            </a:pPr>
            <a:endParaRPr lang="en-US" dirty="0">
              <a:latin typeface="BrowalliaUPC" panose="020B0604020202020204" pitchFamily="34" charset="-34"/>
              <a:cs typeface="BrowalliaUPC" panose="020B0604020202020204" pitchFamily="34" charset="-34"/>
            </a:endParaRPr>
          </a:p>
          <a:p>
            <a:r>
              <a:rPr lang="en-US" dirty="0">
                <a:latin typeface="BrowalliaUPC" panose="020B0604020202020204" pitchFamily="34" charset="-34"/>
                <a:cs typeface="BrowalliaUPC" panose="020B0604020202020204" pitchFamily="34" charset="-34"/>
              </a:rPr>
              <a:t>Follow CDC’s recommendations for using a facemask.</a:t>
            </a:r>
          </a:p>
          <a:p>
            <a:pPr lvl="1"/>
            <a:r>
              <a:rPr lang="en-US" dirty="0">
                <a:latin typeface="BrowalliaUPC" panose="020B0604020202020204" pitchFamily="34" charset="-34"/>
                <a:cs typeface="BrowalliaUPC" panose="020B0604020202020204" pitchFamily="34" charset="-34"/>
              </a:rPr>
              <a:t>CDC does not recommend that people </a:t>
            </a:r>
            <a:r>
              <a:rPr lang="en-US" dirty="0">
                <a:solidFill>
                  <a:srgbClr val="FF0000"/>
                </a:solidFill>
                <a:latin typeface="BrowalliaUPC" panose="020B0604020202020204" pitchFamily="34" charset="-34"/>
                <a:cs typeface="BrowalliaUPC" panose="020B0604020202020204" pitchFamily="34" charset="-34"/>
              </a:rPr>
              <a:t>who are well </a:t>
            </a:r>
            <a:r>
              <a:rPr lang="en-US" dirty="0">
                <a:latin typeface="BrowalliaUPC" panose="020B0604020202020204" pitchFamily="34" charset="-34"/>
                <a:cs typeface="BrowalliaUPC" panose="020B0604020202020204" pitchFamily="34" charset="-34"/>
              </a:rPr>
              <a:t>wear a facemask to protect themselves from respiratory diseases, including COVID-19.</a:t>
            </a:r>
          </a:p>
          <a:p>
            <a:pPr lvl="1"/>
            <a:r>
              <a:rPr lang="en-US" dirty="0">
                <a:latin typeface="BrowalliaUPC" panose="020B0604020202020204" pitchFamily="34" charset="-34"/>
                <a:cs typeface="BrowalliaUPC" panose="020B0604020202020204" pitchFamily="34" charset="-34"/>
              </a:rPr>
              <a:t>Facemasks should be used by people who show symptoms of COVID-19 to help prevent the spread of the disease to  others. The use of facemasks is also crucial for </a:t>
            </a:r>
            <a:r>
              <a:rPr lang="en-US" dirty="0" smtClean="0">
                <a:latin typeface="BrowalliaUPC" panose="020B0604020202020204" pitchFamily="34" charset="-34"/>
                <a:cs typeface="BrowalliaUPC" panose="020B0604020202020204" pitchFamily="34" charset="-34"/>
              </a:rPr>
              <a:t>healthcare workers</a:t>
            </a:r>
            <a:endParaRPr lang="en-US" dirty="0">
              <a:latin typeface="BrowalliaUPC" panose="020B0604020202020204" pitchFamily="34" charset="-34"/>
              <a:cs typeface="BrowalliaUPC" panose="020B0604020202020204" pitchFamily="34" charset="-34"/>
            </a:endParaRPr>
          </a:p>
        </p:txBody>
      </p:sp>
      <p:sp>
        <p:nvSpPr>
          <p:cNvPr id="4" name="AutoShape 2" descr="Clean hands cou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429000"/>
            <a:ext cx="1418023" cy="13089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673" y="1799933"/>
            <a:ext cx="1300163" cy="1300163"/>
          </a:xfrm>
          <a:prstGeom prst="rect">
            <a:avLst/>
          </a:prstGeom>
        </p:spPr>
      </p:pic>
    </p:spTree>
    <p:extLst>
      <p:ext uri="{BB962C8B-B14F-4D97-AF65-F5344CB8AC3E}">
        <p14:creationId xmlns:p14="http://schemas.microsoft.com/office/powerpoint/2010/main" val="4180571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2883</TotalTime>
  <Words>1176</Words>
  <Application>Microsoft Office PowerPoint</Application>
  <PresentationFormat>On-screen Show (4:3)</PresentationFormat>
  <Paragraphs>116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CORONAVIRUS  COVID-19</vt:lpstr>
      <vt:lpstr>What is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Community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ewilbur</dc:creator>
  <cp:lastModifiedBy>ewilbur</cp:lastModifiedBy>
  <cp:revision>25</cp:revision>
  <cp:lastPrinted>2020-02-27T15:36:39Z</cp:lastPrinted>
  <dcterms:created xsi:type="dcterms:W3CDTF">2020-02-25T18:08:28Z</dcterms:created>
  <dcterms:modified xsi:type="dcterms:W3CDTF">2020-02-27T18:23:10Z</dcterms:modified>
</cp:coreProperties>
</file>